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7"/>
  </p:notesMasterIdLst>
  <p:sldIdLst>
    <p:sldId id="256" r:id="rId2"/>
    <p:sldId id="287" r:id="rId3"/>
    <p:sldId id="259" r:id="rId4"/>
    <p:sldId id="258" r:id="rId5"/>
    <p:sldId id="260" r:id="rId6"/>
    <p:sldId id="294" r:id="rId7"/>
    <p:sldId id="295" r:id="rId8"/>
    <p:sldId id="296" r:id="rId9"/>
    <p:sldId id="297" r:id="rId10"/>
    <p:sldId id="261" r:id="rId11"/>
    <p:sldId id="263" r:id="rId12"/>
    <p:sldId id="262" r:id="rId13"/>
    <p:sldId id="264" r:id="rId14"/>
    <p:sldId id="272" r:id="rId15"/>
    <p:sldId id="275" r:id="rId16"/>
    <p:sldId id="300" r:id="rId17"/>
    <p:sldId id="298" r:id="rId18"/>
    <p:sldId id="299" r:id="rId19"/>
    <p:sldId id="265" r:id="rId20"/>
    <p:sldId id="301" r:id="rId21"/>
    <p:sldId id="302" r:id="rId22"/>
    <p:sldId id="303" r:id="rId23"/>
    <p:sldId id="304" r:id="rId24"/>
    <p:sldId id="278" r:id="rId25"/>
    <p:sldId id="277" r:id="rId26"/>
  </p:sldIdLst>
  <p:sldSz cx="9144000" cy="5143500" type="screen16x9"/>
  <p:notesSz cx="6858000" cy="9144000"/>
  <p:embeddedFontLst>
    <p:embeddedFont>
      <p:font typeface="Patrick Hand" panose="00000500000000000000" pitchFamily="2" charset="0"/>
      <p:regular r:id="rId28"/>
    </p:embeddedFont>
    <p:embeddedFont>
      <p:font typeface="Patrick Hand SC" panose="00000500000000000000"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728EA6"/>
    <a:srgbClr val="EAB200"/>
    <a:srgbClr val="393B44"/>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F9CCB-7374-4C7E-9283-AB771CD951A0}">
  <a:tblStyle styleId="{590F9CCB-7374-4C7E-9283-AB771CD951A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E3678D-9CD2-4698-9CB9-EA7EA3A4611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3" d="100"/>
          <a:sy n="113" d="100"/>
        </p:scale>
        <p:origin x="61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70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21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11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bc43da9e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bc43da9e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3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97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88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45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554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08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732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876225" y="1420400"/>
            <a:ext cx="2345100" cy="312300"/>
          </a:xfrm>
          <a:prstGeom prst="rect">
            <a:avLst/>
          </a:prstGeom>
        </p:spPr>
        <p:txBody>
          <a:bodyPr spcFirstLastPara="1" wrap="square" lIns="0" tIns="0" rIns="0" bIns="0" anchor="b" anchorCtr="0">
            <a:noAutofit/>
          </a:bodyPr>
          <a:lstStyle>
            <a:lvl1pPr lvl="0" algn="l" rtl="0">
              <a:spcBef>
                <a:spcPts val="0"/>
              </a:spcBef>
              <a:spcAft>
                <a:spcPts val="0"/>
              </a:spcAft>
              <a:buSzPts val="2400"/>
              <a:buNone/>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24" name="Google Shape;24;p6"/>
          <p:cNvSpPr txBox="1">
            <a:spLocks noGrp="1"/>
          </p:cNvSpPr>
          <p:nvPr>
            <p:ph type="body" idx="1"/>
          </p:nvPr>
        </p:nvSpPr>
        <p:spPr>
          <a:xfrm>
            <a:off x="1876225" y="1853502"/>
            <a:ext cx="2345100" cy="2038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gt;"/>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5" name="Google Shape;25;p6"/>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7243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3135950" y="922850"/>
            <a:ext cx="2872200" cy="35883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gt;"/>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16" name="Google Shape;16;p4"/>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7"/>
          <p:cNvSpPr txBox="1">
            <a:spLocks noGrp="1"/>
          </p:cNvSpPr>
          <p:nvPr>
            <p:ph type="body" idx="1"/>
          </p:nvPr>
        </p:nvSpPr>
        <p:spPr>
          <a:xfrm>
            <a:off x="1628225"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7"/>
          <p:cNvSpPr txBox="1">
            <a:spLocks noGrp="1"/>
          </p:cNvSpPr>
          <p:nvPr>
            <p:ph type="body" idx="2"/>
          </p:nvPr>
        </p:nvSpPr>
        <p:spPr>
          <a:xfrm>
            <a:off x="4794549"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5" name="Google Shape;35;p8"/>
          <p:cNvSpPr txBox="1">
            <a:spLocks noGrp="1"/>
          </p:cNvSpPr>
          <p:nvPr>
            <p:ph type="body" idx="1"/>
          </p:nvPr>
        </p:nvSpPr>
        <p:spPr>
          <a:xfrm>
            <a:off x="16282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8"/>
          <p:cNvSpPr txBox="1">
            <a:spLocks noGrp="1"/>
          </p:cNvSpPr>
          <p:nvPr>
            <p:ph type="body" idx="2"/>
          </p:nvPr>
        </p:nvSpPr>
        <p:spPr>
          <a:xfrm>
            <a:off x="364672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8"/>
          <p:cNvSpPr txBox="1">
            <a:spLocks noGrp="1"/>
          </p:cNvSpPr>
          <p:nvPr>
            <p:ph type="body" idx="3"/>
          </p:nvPr>
        </p:nvSpPr>
        <p:spPr>
          <a:xfrm>
            <a:off x="56651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2" name="Google Shape;42;p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type="blank">
  <p:cSld name="BLANK">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adget - Mobile">
  <p:cSld name="BLANK_1_2">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gt;"/>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275" y="810800"/>
            <a:ext cx="5887500" cy="4455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628275" y="1428825"/>
            <a:ext cx="5887500" cy="290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atrick Hand"/>
                <a:ea typeface="Patrick Hand"/>
                <a:cs typeface="Patrick Hand"/>
                <a:sym typeface="Patrick Hand"/>
              </a:defRPr>
            </a:lvl1pPr>
            <a:lvl2pPr lvl="1" algn="ctr">
              <a:buNone/>
              <a:defRPr sz="1300">
                <a:solidFill>
                  <a:schemeClr val="lt1"/>
                </a:solidFill>
                <a:latin typeface="Patrick Hand"/>
                <a:ea typeface="Patrick Hand"/>
                <a:cs typeface="Patrick Hand"/>
                <a:sym typeface="Patrick Hand"/>
              </a:defRPr>
            </a:lvl2pPr>
            <a:lvl3pPr lvl="2" algn="ctr">
              <a:buNone/>
              <a:defRPr sz="1300">
                <a:solidFill>
                  <a:schemeClr val="lt1"/>
                </a:solidFill>
                <a:latin typeface="Patrick Hand"/>
                <a:ea typeface="Patrick Hand"/>
                <a:cs typeface="Patrick Hand"/>
                <a:sym typeface="Patrick Hand"/>
              </a:defRPr>
            </a:lvl3pPr>
            <a:lvl4pPr lvl="3" algn="ctr">
              <a:buNone/>
              <a:defRPr sz="1300">
                <a:solidFill>
                  <a:schemeClr val="lt1"/>
                </a:solidFill>
                <a:latin typeface="Patrick Hand"/>
                <a:ea typeface="Patrick Hand"/>
                <a:cs typeface="Patrick Hand"/>
                <a:sym typeface="Patrick Hand"/>
              </a:defRPr>
            </a:lvl4pPr>
            <a:lvl5pPr lvl="4" algn="ctr">
              <a:buNone/>
              <a:defRPr sz="1300">
                <a:solidFill>
                  <a:schemeClr val="lt1"/>
                </a:solidFill>
                <a:latin typeface="Patrick Hand"/>
                <a:ea typeface="Patrick Hand"/>
                <a:cs typeface="Patrick Hand"/>
                <a:sym typeface="Patrick Hand"/>
              </a:defRPr>
            </a:lvl5pPr>
            <a:lvl6pPr lvl="5" algn="ctr">
              <a:buNone/>
              <a:defRPr sz="1300">
                <a:solidFill>
                  <a:schemeClr val="lt1"/>
                </a:solidFill>
                <a:latin typeface="Patrick Hand"/>
                <a:ea typeface="Patrick Hand"/>
                <a:cs typeface="Patrick Hand"/>
                <a:sym typeface="Patrick Hand"/>
              </a:defRPr>
            </a:lvl6pPr>
            <a:lvl7pPr lvl="6" algn="ctr">
              <a:buNone/>
              <a:defRPr sz="1300">
                <a:solidFill>
                  <a:schemeClr val="lt1"/>
                </a:solidFill>
                <a:latin typeface="Patrick Hand"/>
                <a:ea typeface="Patrick Hand"/>
                <a:cs typeface="Patrick Hand"/>
                <a:sym typeface="Patrick Hand"/>
              </a:defRPr>
            </a:lvl7pPr>
            <a:lvl8pPr lvl="7" algn="ctr">
              <a:buNone/>
              <a:defRPr sz="1300">
                <a:solidFill>
                  <a:schemeClr val="lt1"/>
                </a:solidFill>
                <a:latin typeface="Patrick Hand"/>
                <a:ea typeface="Patrick Hand"/>
                <a:cs typeface="Patrick Hand"/>
                <a:sym typeface="Patrick Hand"/>
              </a:defRPr>
            </a:lvl8pPr>
            <a:lvl9pPr lvl="8" algn="ctr">
              <a:buNone/>
              <a:defRPr sz="1300">
                <a:solidFill>
                  <a:schemeClr val="lt1"/>
                </a:solidFill>
                <a:latin typeface="Patrick Hand"/>
                <a:ea typeface="Patrick Hand"/>
                <a:cs typeface="Patrick Hand"/>
                <a:sym typeface="Patrick Ha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9" r:id="rId9"/>
    <p:sldLayoutId id="2147483663" r:id="rId10"/>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6.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6.png"/><Relationship Id="rId2" Type="http://schemas.microsoft.com/office/2007/relationships/media" Target="../media/media2.mkv"/><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image" Target="../media/image14.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6.png"/><Relationship Id="rId2" Type="http://schemas.microsoft.com/office/2007/relationships/media" Target="../media/media3.mkv"/><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6.png"/><Relationship Id="rId2" Type="http://schemas.openxmlformats.org/officeDocument/2006/relationships/video" Target="../media/media4.mkv"/><Relationship Id="rId1" Type="http://schemas.microsoft.com/office/2007/relationships/media" Target="../media/media4.mkv"/><Relationship Id="rId6" Type="http://schemas.openxmlformats.org/officeDocument/2006/relationships/image" Target="../media/image18.png"/><Relationship Id="rId5" Type="http://schemas.openxmlformats.org/officeDocument/2006/relationships/image" Target="../media/image14.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kv"/><Relationship Id="rId1" Type="http://schemas.microsoft.com/office/2007/relationships/media" Target="../media/media5.mk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7.mkv"/><Relationship Id="rId1" Type="http://schemas.microsoft.com/office/2007/relationships/media" Target="../media/media7.mkv"/><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Hybrid Mobile App Development with Flutter</a:t>
            </a:r>
            <a:endParaRPr dirty="0"/>
          </a:p>
        </p:txBody>
      </p:sp>
      <p:sp>
        <p:nvSpPr>
          <p:cNvPr id="4" name="Google Shape;85;p19">
            <a:extLst>
              <a:ext uri="{FF2B5EF4-FFF2-40B4-BE49-F238E27FC236}">
                <a16:creationId xmlns:a16="http://schemas.microsoft.com/office/drawing/2014/main" id="{29301C67-BEA4-2D94-F50B-466672146FBE}"/>
              </a:ext>
            </a:extLst>
          </p:cNvPr>
          <p:cNvSpPr txBox="1">
            <a:spLocks/>
          </p:cNvSpPr>
          <p:nvPr/>
        </p:nvSpPr>
        <p:spPr>
          <a:xfrm>
            <a:off x="5986272" y="4742688"/>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Himanshu Sharma</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WIDGETS </a:t>
            </a:r>
            <a:r>
              <a:rPr lang="hi-IN" dirty="0"/>
              <a:t>के </a:t>
            </a:r>
            <a:r>
              <a:rPr lang="hi-IN" sz="2800" dirty="0"/>
              <a:t>प्रकार</a:t>
            </a:r>
            <a:endParaRPr dirty="0"/>
          </a:p>
        </p:txBody>
      </p:sp>
      <p:sp>
        <p:nvSpPr>
          <p:cNvPr id="97" name="Google Shape;97;p21"/>
          <p:cNvSpPr txBox="1">
            <a:spLocks noGrp="1"/>
          </p:cNvSpPr>
          <p:nvPr>
            <p:ph type="body" idx="1"/>
          </p:nvPr>
        </p:nvSpPr>
        <p:spPr>
          <a:xfrm>
            <a:off x="1671368" y="2035835"/>
            <a:ext cx="2669375" cy="2296865"/>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gt;"/>
            </a:pPr>
            <a:r>
              <a:rPr lang="en-IN" sz="1800" dirty="0"/>
              <a:t>Static</a:t>
            </a:r>
            <a:endParaRPr sz="1800" dirty="0"/>
          </a:p>
          <a:p>
            <a:pPr marL="457200" lvl="0" indent="-381000" algn="l" rtl="0">
              <a:spcBef>
                <a:spcPts val="0"/>
              </a:spcBef>
              <a:spcAft>
                <a:spcPts val="0"/>
              </a:spcAft>
              <a:buSzPts val="2400"/>
              <a:buChar char="&gt;"/>
            </a:pPr>
            <a:r>
              <a:rPr lang="en-IN" sz="1800" dirty="0"/>
              <a:t>Independent</a:t>
            </a:r>
            <a:endParaRPr sz="1800" dirty="0"/>
          </a:p>
          <a:p>
            <a:pPr marL="457200" lvl="0" indent="-381000" algn="l" rtl="0">
              <a:spcBef>
                <a:spcPts val="0"/>
              </a:spcBef>
              <a:spcAft>
                <a:spcPts val="0"/>
              </a:spcAft>
              <a:buSzPts val="2400"/>
              <a:buChar char="&gt;"/>
            </a:pPr>
            <a:r>
              <a:rPr lang="en-IN" sz="1800" dirty="0"/>
              <a:t>Have no State</a:t>
            </a:r>
          </a:p>
          <a:p>
            <a:pPr marL="457200" lvl="0" indent="-381000" algn="l" rtl="0">
              <a:spcBef>
                <a:spcPts val="0"/>
              </a:spcBef>
              <a:spcAft>
                <a:spcPts val="0"/>
              </a:spcAft>
              <a:buSzPts val="2400"/>
              <a:buChar char="&gt;"/>
            </a:pPr>
            <a:r>
              <a:rPr lang="en-IN" sz="1800" dirty="0"/>
              <a:t>Example:</a:t>
            </a:r>
          </a:p>
          <a:p>
            <a:pPr lvl="1">
              <a:buChar char="&gt;"/>
            </a:pPr>
            <a:r>
              <a:rPr lang="en-IN" sz="1800" dirty="0"/>
              <a:t>Text</a:t>
            </a:r>
          </a:p>
          <a:p>
            <a:pPr lvl="1">
              <a:buChar char="&gt;"/>
            </a:pPr>
            <a:r>
              <a:rPr lang="en-IN" sz="1800" dirty="0"/>
              <a:t>Icon</a:t>
            </a:r>
          </a:p>
          <a:p>
            <a:pPr lvl="1">
              <a:buChar char="&gt;"/>
            </a:pPr>
            <a:r>
              <a:rPr lang="en-IN" sz="1800" dirty="0"/>
              <a:t>Raised Button</a:t>
            </a:r>
            <a:endParaRPr sz="1800" dirty="0"/>
          </a:p>
        </p:txBody>
      </p:sp>
      <p:sp>
        <p:nvSpPr>
          <p:cNvPr id="98" name="Google Shape;98;p2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1" name="Google Shape;85;p19">
            <a:extLst>
              <a:ext uri="{FF2B5EF4-FFF2-40B4-BE49-F238E27FC236}">
                <a16:creationId xmlns:a16="http://schemas.microsoft.com/office/drawing/2014/main" id="{410EC578-22F2-129A-0618-1F7894BDED3C}"/>
              </a:ext>
            </a:extLst>
          </p:cNvPr>
          <p:cNvSpPr txBox="1">
            <a:spLocks/>
          </p:cNvSpPr>
          <p:nvPr/>
        </p:nvSpPr>
        <p:spPr>
          <a:xfrm>
            <a:off x="1671368" y="1500237"/>
            <a:ext cx="1996405" cy="496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dirty="0"/>
              <a:t>Stateless Widget</a:t>
            </a:r>
            <a:endParaRPr lang="hi-IN" dirty="0"/>
          </a:p>
        </p:txBody>
      </p:sp>
      <p:sp>
        <p:nvSpPr>
          <p:cNvPr id="13" name="Google Shape;97;p21">
            <a:extLst>
              <a:ext uri="{FF2B5EF4-FFF2-40B4-BE49-F238E27FC236}">
                <a16:creationId xmlns:a16="http://schemas.microsoft.com/office/drawing/2014/main" id="{1847677B-16FD-17F7-44BB-56752C37DFF0}"/>
              </a:ext>
            </a:extLst>
          </p:cNvPr>
          <p:cNvSpPr txBox="1">
            <a:spLocks/>
          </p:cNvSpPr>
          <p:nvPr/>
        </p:nvSpPr>
        <p:spPr>
          <a:xfrm>
            <a:off x="4572000" y="1980729"/>
            <a:ext cx="2669375" cy="22968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dk2"/>
              </a:buClr>
              <a:buSzPts val="2400"/>
              <a:buFont typeface="Patrick Hand"/>
              <a:buChar char="&gt;"/>
              <a:defRPr sz="2400" b="0" i="0" u="none" strike="noStrike" cap="none">
                <a:solidFill>
                  <a:schemeClr val="dk1"/>
                </a:solidFill>
                <a:latin typeface="Patrick Hand"/>
                <a:ea typeface="Patrick Hand"/>
                <a:cs typeface="Patrick Hand"/>
                <a:sym typeface="Patrick Hand"/>
              </a:defRPr>
            </a:lvl1pPr>
            <a:lvl2pPr marL="914400" marR="0" lvl="1"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2pPr>
            <a:lvl3pPr marL="1371600" marR="0" lvl="2"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3pPr>
            <a:lvl4pPr marL="1828800" marR="0" lvl="3"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4pPr>
            <a:lvl5pPr marL="2286000" marR="0" lvl="4"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5pPr>
            <a:lvl6pPr marL="2743200" marR="0" lvl="5"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6pPr>
            <a:lvl7pPr marL="3200400" marR="0" lvl="6"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7pPr>
            <a:lvl8pPr marL="3657600" marR="0" lvl="7"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8pPr>
            <a:lvl9pPr marL="4114800" marR="0" lvl="8" indent="-381000" algn="l" rtl="0">
              <a:lnSpc>
                <a:spcPct val="100000"/>
              </a:lnSpc>
              <a:spcBef>
                <a:spcPts val="0"/>
              </a:spcBef>
              <a:spcAft>
                <a:spcPts val="0"/>
              </a:spcAft>
              <a:buClr>
                <a:schemeClr val="dk2"/>
              </a:buClr>
              <a:buSzPts val="2400"/>
              <a:buFont typeface="Patrick Hand"/>
              <a:buChar char="-"/>
              <a:defRPr sz="2400" b="0" i="0" u="none" strike="noStrike" cap="none">
                <a:solidFill>
                  <a:schemeClr val="dk1"/>
                </a:solidFill>
                <a:latin typeface="Patrick Hand"/>
                <a:ea typeface="Patrick Hand"/>
                <a:cs typeface="Patrick Hand"/>
                <a:sym typeface="Patrick Hand"/>
              </a:defRPr>
            </a:lvl9pPr>
          </a:lstStyle>
          <a:p>
            <a:r>
              <a:rPr lang="en-IN" sz="1800" dirty="0"/>
              <a:t>Dynamic</a:t>
            </a:r>
          </a:p>
          <a:p>
            <a:pPr>
              <a:spcBef>
                <a:spcPts val="0"/>
              </a:spcBef>
            </a:pPr>
            <a:r>
              <a:rPr lang="en-IN" sz="1800" dirty="0"/>
              <a:t>Dependent on User Action</a:t>
            </a:r>
          </a:p>
          <a:p>
            <a:pPr>
              <a:spcBef>
                <a:spcPts val="0"/>
              </a:spcBef>
            </a:pPr>
            <a:r>
              <a:rPr lang="en-IN" sz="1800" dirty="0"/>
              <a:t>State Changes</a:t>
            </a:r>
          </a:p>
          <a:p>
            <a:pPr>
              <a:spcBef>
                <a:spcPts val="0"/>
              </a:spcBef>
            </a:pPr>
            <a:r>
              <a:rPr lang="en-IN" sz="1800" dirty="0"/>
              <a:t>Example:</a:t>
            </a:r>
          </a:p>
          <a:p>
            <a:pPr lvl="1">
              <a:buFont typeface="Patrick Hand"/>
              <a:buChar char="&gt;"/>
            </a:pPr>
            <a:r>
              <a:rPr lang="en-IN" sz="1800" dirty="0"/>
              <a:t>Checkbox</a:t>
            </a:r>
          </a:p>
          <a:p>
            <a:pPr lvl="1">
              <a:buFont typeface="Patrick Hand"/>
              <a:buChar char="&gt;"/>
            </a:pPr>
            <a:r>
              <a:rPr lang="en-IN" sz="1800" dirty="0"/>
              <a:t>Radio Button</a:t>
            </a:r>
          </a:p>
          <a:p>
            <a:pPr lvl="1">
              <a:buFont typeface="Patrick Hand"/>
              <a:buChar char="&gt;"/>
            </a:pPr>
            <a:r>
              <a:rPr lang="en-IN" sz="1800" dirty="0"/>
              <a:t>Slider</a:t>
            </a:r>
          </a:p>
        </p:txBody>
      </p:sp>
      <p:sp>
        <p:nvSpPr>
          <p:cNvPr id="8" name="Google Shape;85;p19">
            <a:extLst>
              <a:ext uri="{FF2B5EF4-FFF2-40B4-BE49-F238E27FC236}">
                <a16:creationId xmlns:a16="http://schemas.microsoft.com/office/drawing/2014/main" id="{AE5825C4-E857-F69D-42B8-1A3EE8656C2A}"/>
              </a:ext>
            </a:extLst>
          </p:cNvPr>
          <p:cNvSpPr txBox="1">
            <a:spLocks/>
          </p:cNvSpPr>
          <p:nvPr/>
        </p:nvSpPr>
        <p:spPr>
          <a:xfrm>
            <a:off x="4572000" y="1500237"/>
            <a:ext cx="1996405" cy="496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dirty="0"/>
              <a:t>Stateful Widget</a:t>
            </a:r>
            <a:endParaRPr lang="hi-IN" dirty="0"/>
          </a:p>
        </p:txBody>
      </p:sp>
      <p:sp>
        <p:nvSpPr>
          <p:cNvPr id="9" name="Google Shape;85;p19">
            <a:extLst>
              <a:ext uri="{FF2B5EF4-FFF2-40B4-BE49-F238E27FC236}">
                <a16:creationId xmlns:a16="http://schemas.microsoft.com/office/drawing/2014/main" id="{A7184FF2-C31A-F418-5EC6-C288A66E6F83}"/>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Prateek Kumar</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97">
                                            <p:txEl>
                                              <p:pRg st="0" end="0"/>
                                            </p:txEl>
                                          </p:spTgt>
                                        </p:tgtEl>
                                        <p:attrNameLst>
                                          <p:attrName>style.visibility</p:attrName>
                                        </p:attrNameLst>
                                      </p:cBhvr>
                                      <p:to>
                                        <p:strVal val="visible"/>
                                      </p:to>
                                    </p:set>
                                    <p:animEffect transition="in" filter="randombar(horizontal)">
                                      <p:cBhvr>
                                        <p:cTn id="21" dur="500"/>
                                        <p:tgtEl>
                                          <p:spTgt spid="97">
                                            <p:txEl>
                                              <p:pRg st="0" end="0"/>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24" dur="500"/>
                                        <p:tgtEl>
                                          <p:spTgt spid="13">
                                            <p:txEl>
                                              <p:pRg st="0" end="0"/>
                                            </p:txEl>
                                          </p:spTgt>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97">
                                            <p:txEl>
                                              <p:pRg st="1" end="1"/>
                                            </p:txEl>
                                          </p:spTgt>
                                        </p:tgtEl>
                                        <p:attrNameLst>
                                          <p:attrName>style.visibility</p:attrName>
                                        </p:attrNameLst>
                                      </p:cBhvr>
                                      <p:to>
                                        <p:strVal val="visible"/>
                                      </p:to>
                                    </p:set>
                                    <p:animEffect transition="in" filter="randombar(horizontal)">
                                      <p:cBhvr>
                                        <p:cTn id="28" dur="500"/>
                                        <p:tgtEl>
                                          <p:spTgt spid="97">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31" dur="500"/>
                                        <p:tgtEl>
                                          <p:spTgt spid="13">
                                            <p:txEl>
                                              <p:pRg st="1" end="1"/>
                                            </p:txEl>
                                          </p:spTgt>
                                        </p:tgtEl>
                                      </p:cBhvr>
                                    </p:animEffect>
                                  </p:childTnLst>
                                </p:cTn>
                              </p:par>
                            </p:childTnLst>
                          </p:cTn>
                        </p:par>
                        <p:par>
                          <p:cTn id="32" fill="hold">
                            <p:stCondLst>
                              <p:cond delay="1500"/>
                            </p:stCondLst>
                            <p:childTnLst>
                              <p:par>
                                <p:cTn id="33" presetID="14" presetClass="entr" presetSubtype="10" fill="hold" grpId="0" nodeType="afterEffect">
                                  <p:stCondLst>
                                    <p:cond delay="0"/>
                                  </p:stCondLst>
                                  <p:childTnLst>
                                    <p:set>
                                      <p:cBhvr>
                                        <p:cTn id="34" dur="1" fill="hold">
                                          <p:stCondLst>
                                            <p:cond delay="0"/>
                                          </p:stCondLst>
                                        </p:cTn>
                                        <p:tgtEl>
                                          <p:spTgt spid="97">
                                            <p:txEl>
                                              <p:pRg st="2" end="2"/>
                                            </p:txEl>
                                          </p:spTgt>
                                        </p:tgtEl>
                                        <p:attrNameLst>
                                          <p:attrName>style.visibility</p:attrName>
                                        </p:attrNameLst>
                                      </p:cBhvr>
                                      <p:to>
                                        <p:strVal val="visible"/>
                                      </p:to>
                                    </p:set>
                                    <p:animEffect transition="in" filter="randombar(horizontal)">
                                      <p:cBhvr>
                                        <p:cTn id="35" dur="500"/>
                                        <p:tgtEl>
                                          <p:spTgt spid="97">
                                            <p:txEl>
                                              <p:pRg st="2" end="2"/>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38" dur="500"/>
                                        <p:tgtEl>
                                          <p:spTgt spid="13">
                                            <p:txEl>
                                              <p:pRg st="2" end="2"/>
                                            </p:txEl>
                                          </p:spTgt>
                                        </p:tgtEl>
                                      </p:cBhvr>
                                    </p:animEffect>
                                  </p:childTnLst>
                                </p:cTn>
                              </p:par>
                            </p:childTnLst>
                          </p:cTn>
                        </p:par>
                        <p:par>
                          <p:cTn id="39" fill="hold">
                            <p:stCondLst>
                              <p:cond delay="2000"/>
                            </p:stCondLst>
                            <p:childTnLst>
                              <p:par>
                                <p:cTn id="40" presetID="14" presetClass="entr" presetSubtype="10" fill="hold" grpId="0" nodeType="afterEffect">
                                  <p:stCondLst>
                                    <p:cond delay="0"/>
                                  </p:stCondLst>
                                  <p:childTnLst>
                                    <p:set>
                                      <p:cBhvr>
                                        <p:cTn id="41" dur="1" fill="hold">
                                          <p:stCondLst>
                                            <p:cond delay="0"/>
                                          </p:stCondLst>
                                        </p:cTn>
                                        <p:tgtEl>
                                          <p:spTgt spid="97">
                                            <p:txEl>
                                              <p:pRg st="3" end="3"/>
                                            </p:txEl>
                                          </p:spTgt>
                                        </p:tgtEl>
                                        <p:attrNameLst>
                                          <p:attrName>style.visibility</p:attrName>
                                        </p:attrNameLst>
                                      </p:cBhvr>
                                      <p:to>
                                        <p:strVal val="visible"/>
                                      </p:to>
                                    </p:set>
                                    <p:animEffect transition="in" filter="randombar(horizontal)">
                                      <p:cBhvr>
                                        <p:cTn id="42" dur="500"/>
                                        <p:tgtEl>
                                          <p:spTgt spid="97">
                                            <p:txEl>
                                              <p:pRg st="3" end="3"/>
                                            </p:tx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97">
                                            <p:txEl>
                                              <p:pRg st="4" end="4"/>
                                            </p:txEl>
                                          </p:spTgt>
                                        </p:tgtEl>
                                        <p:attrNameLst>
                                          <p:attrName>style.visibility</p:attrName>
                                        </p:attrNameLst>
                                      </p:cBhvr>
                                      <p:to>
                                        <p:strVal val="visible"/>
                                      </p:to>
                                    </p:set>
                                    <p:animEffect transition="in" filter="randombar(horizontal)">
                                      <p:cBhvr>
                                        <p:cTn id="45" dur="500"/>
                                        <p:tgtEl>
                                          <p:spTgt spid="97">
                                            <p:txEl>
                                              <p:pRg st="4" end="4"/>
                                            </p:txEl>
                                          </p:spTgt>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97">
                                            <p:txEl>
                                              <p:pRg st="5" end="5"/>
                                            </p:txEl>
                                          </p:spTgt>
                                        </p:tgtEl>
                                        <p:attrNameLst>
                                          <p:attrName>style.visibility</p:attrName>
                                        </p:attrNameLst>
                                      </p:cBhvr>
                                      <p:to>
                                        <p:strVal val="visible"/>
                                      </p:to>
                                    </p:set>
                                    <p:animEffect transition="in" filter="randombar(horizontal)">
                                      <p:cBhvr>
                                        <p:cTn id="48" dur="500"/>
                                        <p:tgtEl>
                                          <p:spTgt spid="97">
                                            <p:txEl>
                                              <p:pRg st="5" end="5"/>
                                            </p:tx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97">
                                            <p:txEl>
                                              <p:pRg st="6" end="6"/>
                                            </p:txEl>
                                          </p:spTgt>
                                        </p:tgtEl>
                                        <p:attrNameLst>
                                          <p:attrName>style.visibility</p:attrName>
                                        </p:attrNameLst>
                                      </p:cBhvr>
                                      <p:to>
                                        <p:strVal val="visible"/>
                                      </p:to>
                                    </p:set>
                                    <p:animEffect transition="in" filter="randombar(horizontal)">
                                      <p:cBhvr>
                                        <p:cTn id="51" dur="500"/>
                                        <p:tgtEl>
                                          <p:spTgt spid="97">
                                            <p:txEl>
                                              <p:pRg st="6" end="6"/>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54" dur="500"/>
                                        <p:tgtEl>
                                          <p:spTgt spid="13">
                                            <p:txEl>
                                              <p:pRg st="3" end="3"/>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57" dur="500"/>
                                        <p:tgtEl>
                                          <p:spTgt spid="13">
                                            <p:txEl>
                                              <p:pRg st="4" end="4"/>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3">
                                            <p:txEl>
                                              <p:pRg st="5" end="5"/>
                                            </p:txEl>
                                          </p:spTgt>
                                        </p:tgtEl>
                                        <p:attrNameLst>
                                          <p:attrName>style.visibility</p:attrName>
                                        </p:attrNameLst>
                                      </p:cBhvr>
                                      <p:to>
                                        <p:strVal val="visible"/>
                                      </p:to>
                                    </p:set>
                                    <p:animEffect transition="in" filter="randombar(horizontal)">
                                      <p:cBhvr>
                                        <p:cTn id="60" dur="500"/>
                                        <p:tgtEl>
                                          <p:spTgt spid="13">
                                            <p:txEl>
                                              <p:pRg st="5" end="5"/>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63"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uiExpand="1" build="p"/>
      <p:bldP spid="11"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a:extLst>
              <a:ext uri="{FF2B5EF4-FFF2-40B4-BE49-F238E27FC236}">
                <a16:creationId xmlns:a16="http://schemas.microsoft.com/office/drawing/2014/main" id="{0AAC7AC2-057F-6A03-7472-25B62FE05611}"/>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628225" y="810800"/>
            <a:ext cx="1165046" cy="1165046"/>
          </a:xfrm>
          <a:prstGeom prst="rect">
            <a:avLst/>
          </a:prstGeom>
        </p:spPr>
      </p:pic>
      <p:pic>
        <p:nvPicPr>
          <p:cNvPr id="3" name="Picture 2">
            <a:extLst>
              <a:ext uri="{FF2B5EF4-FFF2-40B4-BE49-F238E27FC236}">
                <a16:creationId xmlns:a16="http://schemas.microsoft.com/office/drawing/2014/main" id="{9B161D89-2F83-3F43-D0A9-E9E1E9502100}"/>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155125" y="3200956"/>
            <a:ext cx="1071424" cy="1296423"/>
          </a:xfrm>
          <a:prstGeom prst="rect">
            <a:avLst/>
          </a:prstGeom>
        </p:spPr>
      </p:pic>
      <p:sp>
        <p:nvSpPr>
          <p:cNvPr id="114" name="Google Shape;114;p23"/>
          <p:cNvSpPr txBox="1">
            <a:spLocks noGrp="1"/>
          </p:cNvSpPr>
          <p:nvPr>
            <p:ph type="body" idx="1"/>
          </p:nvPr>
        </p:nvSpPr>
        <p:spPr>
          <a:xfrm>
            <a:off x="1576350" y="1986250"/>
            <a:ext cx="2721300" cy="234645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Microsoft VS Code</a:t>
            </a:r>
            <a:endParaRPr b="1" dirty="0"/>
          </a:p>
          <a:p>
            <a:pPr marL="0" lvl="0" indent="0" algn="just" rtl="0">
              <a:spcBef>
                <a:spcPts val="600"/>
              </a:spcBef>
              <a:spcAft>
                <a:spcPts val="0"/>
              </a:spcAft>
              <a:buNone/>
            </a:pPr>
            <a:r>
              <a:rPr lang="en-IN" b="0" i="0" dirty="0">
                <a:solidFill>
                  <a:srgbClr val="393B44"/>
                </a:solidFill>
                <a:effectLst/>
                <a:latin typeface="Patrick Hand" panose="00000500000000000000" pitchFamily="2" charset="0"/>
              </a:rPr>
              <a:t>Visual Studio Code is a lightweight but powerful source code editor which runs on your desktop and is available for Windows, macOS and Linux.</a:t>
            </a:r>
            <a:endParaRPr dirty="0">
              <a:solidFill>
                <a:srgbClr val="393B44"/>
              </a:solidFill>
              <a:latin typeface="Patrick Hand" panose="00000500000000000000" pitchFamily="2" charset="0"/>
            </a:endParaRPr>
          </a:p>
        </p:txBody>
      </p:sp>
      <p:sp>
        <p:nvSpPr>
          <p:cNvPr id="115" name="Google Shape;115;p23"/>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Code Editors For </a:t>
            </a:r>
            <a:r>
              <a:rPr lang="hi-IN" sz="2800" dirty="0"/>
              <a:t>फ्लटर</a:t>
            </a:r>
            <a:endParaRPr sz="2800" dirty="0"/>
          </a:p>
        </p:txBody>
      </p:sp>
      <p:sp>
        <p:nvSpPr>
          <p:cNvPr id="116" name="Google Shape;116;p23"/>
          <p:cNvSpPr txBox="1">
            <a:spLocks noGrp="1"/>
          </p:cNvSpPr>
          <p:nvPr>
            <p:ph type="body" idx="2"/>
          </p:nvPr>
        </p:nvSpPr>
        <p:spPr>
          <a:xfrm>
            <a:off x="4846349" y="1439158"/>
            <a:ext cx="2669425" cy="2908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Android Studio by Google</a:t>
            </a:r>
            <a:endParaRPr b="1" dirty="0"/>
          </a:p>
          <a:p>
            <a:pPr marL="0" lvl="0" indent="0" algn="just" rtl="0">
              <a:spcBef>
                <a:spcPts val="600"/>
              </a:spcBef>
              <a:spcAft>
                <a:spcPts val="0"/>
              </a:spcAft>
              <a:buNone/>
            </a:pPr>
            <a:r>
              <a:rPr lang="en-IN" i="0" dirty="0">
                <a:solidFill>
                  <a:srgbClr val="393B44"/>
                </a:solidFill>
                <a:effectLst/>
                <a:latin typeface="Patrick Hand" panose="00000500000000000000" pitchFamily="2" charset="0"/>
              </a:rPr>
              <a:t>Android Studio is the official integrated development environment (IDE) for Android application development.</a:t>
            </a:r>
            <a:endParaRPr dirty="0">
              <a:solidFill>
                <a:srgbClr val="393B44"/>
              </a:solidFill>
              <a:latin typeface="Patrick Hand" panose="00000500000000000000" pitchFamily="2" charset="0"/>
            </a:endParaRPr>
          </a:p>
        </p:txBody>
      </p:sp>
      <p:sp>
        <p:nvSpPr>
          <p:cNvPr id="117" name="Google Shape;117;p2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8" name="Google Shape;85;p19">
            <a:extLst>
              <a:ext uri="{FF2B5EF4-FFF2-40B4-BE49-F238E27FC236}">
                <a16:creationId xmlns:a16="http://schemas.microsoft.com/office/drawing/2014/main" id="{D2010C28-CCF3-41A9-0CD8-EA2BE60B3321}"/>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Akshit Saxena</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4">
                                            <p:txEl>
                                              <p:pRg st="0" end="0"/>
                                            </p:txEl>
                                          </p:spTgt>
                                        </p:tgtEl>
                                        <p:attrNameLst>
                                          <p:attrName>style.visibility</p:attrName>
                                        </p:attrNameLst>
                                      </p:cBhvr>
                                      <p:to>
                                        <p:strVal val="visible"/>
                                      </p:to>
                                    </p:set>
                                    <p:animEffect transition="in" filter="wipe(right)">
                                      <p:cBhvr>
                                        <p:cTn id="12" dur="500"/>
                                        <p:tgtEl>
                                          <p:spTgt spid="11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22" presetClass="entr" presetSubtype="2" fill="hold" nodeType="withEffect">
                                  <p:stCondLst>
                                    <p:cond delay="0"/>
                                  </p:stCondLst>
                                  <p:childTnLst>
                                    <p:set>
                                      <p:cBhvr>
                                        <p:cTn id="17" dur="1" fill="hold">
                                          <p:stCondLst>
                                            <p:cond delay="0"/>
                                          </p:stCondLst>
                                        </p:cTn>
                                        <p:tgtEl>
                                          <p:spTgt spid="116">
                                            <p:txEl>
                                              <p:pRg st="0" end="0"/>
                                            </p:txEl>
                                          </p:spTgt>
                                        </p:tgtEl>
                                        <p:attrNameLst>
                                          <p:attrName>style.visibility</p:attrName>
                                        </p:attrNameLst>
                                      </p:cBhvr>
                                      <p:to>
                                        <p:strVal val="visible"/>
                                      </p:to>
                                    </p:set>
                                    <p:animEffect transition="in" filter="wipe(right)">
                                      <p:cBhvr>
                                        <p:cTn id="18" dur="500"/>
                                        <p:tgtEl>
                                          <p:spTgt spid="11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14">
                                            <p:txEl>
                                              <p:pRg st="1" end="1"/>
                                            </p:txEl>
                                          </p:spTgt>
                                        </p:tgtEl>
                                        <p:attrNameLst>
                                          <p:attrName>style.visibility</p:attrName>
                                        </p:attrNameLst>
                                      </p:cBhvr>
                                      <p:to>
                                        <p:strVal val="visible"/>
                                      </p:to>
                                    </p:set>
                                    <p:animEffect transition="in" filter="randombar(horizontal)">
                                      <p:cBhvr>
                                        <p:cTn id="26" dur="500"/>
                                        <p:tgtEl>
                                          <p:spTgt spid="114">
                                            <p:txEl>
                                              <p:pRg st="1" end="1"/>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16">
                                            <p:txEl>
                                              <p:pRg st="1" end="1"/>
                                            </p:txEl>
                                          </p:spTgt>
                                        </p:tgtEl>
                                        <p:attrNameLst>
                                          <p:attrName>style.visibility</p:attrName>
                                        </p:attrNameLst>
                                      </p:cBhvr>
                                      <p:to>
                                        <p:strVal val="visible"/>
                                      </p:to>
                                    </p:set>
                                    <p:animEffect transition="in" filter="randombar(horizontal)">
                                      <p:cBhvr>
                                        <p:cTn id="29" dur="500"/>
                                        <p:tgtEl>
                                          <p:spTgt spid="1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uiExpand="1" build="p"/>
      <p:bldP spid="1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a:spLocks noGrp="1"/>
          </p:cNvSpPr>
          <p:nvPr>
            <p:ph type="ctrTitle" idx="4294967295"/>
          </p:nvPr>
        </p:nvSpPr>
        <p:spPr>
          <a:xfrm>
            <a:off x="2213875" y="1856956"/>
            <a:ext cx="47163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5400" dirty="0">
                <a:solidFill>
                  <a:schemeClr val="accent6"/>
                </a:solidFill>
              </a:rPr>
              <a:t>P</a:t>
            </a:r>
            <a:r>
              <a:rPr lang="en" sz="5400" dirty="0">
                <a:solidFill>
                  <a:schemeClr val="accent6"/>
                </a:solidFill>
              </a:rPr>
              <a:t>ubspec.yaml</a:t>
            </a:r>
            <a:endParaRPr sz="5400" dirty="0">
              <a:solidFill>
                <a:schemeClr val="accent6"/>
              </a:solidFill>
            </a:endParaRPr>
          </a:p>
        </p:txBody>
      </p:sp>
      <p:sp>
        <p:nvSpPr>
          <p:cNvPr id="104" name="Google Shape;104;p22"/>
          <p:cNvSpPr txBox="1">
            <a:spLocks noGrp="1"/>
          </p:cNvSpPr>
          <p:nvPr>
            <p:ph type="subTitle" idx="4294967295"/>
          </p:nvPr>
        </p:nvSpPr>
        <p:spPr>
          <a:xfrm>
            <a:off x="2198074" y="2982396"/>
            <a:ext cx="4716300" cy="1676436"/>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Ø"/>
            </a:pPr>
            <a:r>
              <a:rPr lang="en" sz="2800" dirty="0">
                <a:solidFill>
                  <a:schemeClr val="lt1"/>
                </a:solidFill>
              </a:rPr>
              <a:t>Human Readable</a:t>
            </a:r>
          </a:p>
          <a:p>
            <a:pPr marL="342900" lvl="0" indent="-342900" algn="l" rtl="0">
              <a:spcBef>
                <a:spcPts val="600"/>
              </a:spcBef>
              <a:spcAft>
                <a:spcPts val="0"/>
              </a:spcAft>
              <a:buFont typeface="Wingdings" panose="05000000000000000000" pitchFamily="2" charset="2"/>
              <a:buChar char="Ø"/>
            </a:pPr>
            <a:r>
              <a:rPr lang="en" sz="2800" dirty="0">
                <a:solidFill>
                  <a:schemeClr val="lt1"/>
                </a:solidFill>
              </a:rPr>
              <a:t>Indentation Matters</a:t>
            </a:r>
          </a:p>
          <a:p>
            <a:pPr marL="342900" lvl="0" indent="-342900" algn="l" rtl="0">
              <a:spcBef>
                <a:spcPts val="600"/>
              </a:spcBef>
              <a:spcAft>
                <a:spcPts val="0"/>
              </a:spcAft>
              <a:buFont typeface="Wingdings" panose="05000000000000000000" pitchFamily="2" charset="2"/>
              <a:buChar char="Ø"/>
            </a:pPr>
            <a:r>
              <a:rPr lang="en" sz="2800" dirty="0">
                <a:solidFill>
                  <a:schemeClr val="lt1"/>
                </a:solidFill>
              </a:rPr>
              <a:t>Specifies Requirements</a:t>
            </a:r>
            <a:endParaRPr sz="2800" dirty="0">
              <a:solidFill>
                <a:schemeClr val="lt1"/>
              </a:solidFill>
            </a:endParaRPr>
          </a:p>
        </p:txBody>
      </p:sp>
      <p:sp>
        <p:nvSpPr>
          <p:cNvPr id="105" name="Google Shape;105;p22"/>
          <p:cNvSpPr/>
          <p:nvPr/>
        </p:nvSpPr>
        <p:spPr>
          <a:xfrm>
            <a:off x="4639808" y="731700"/>
            <a:ext cx="1277594" cy="1294604"/>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22"/>
          <p:cNvSpPr/>
          <p:nvPr/>
        </p:nvSpPr>
        <p:spPr>
          <a:xfrm rot="1473078">
            <a:off x="3478170" y="1378107"/>
            <a:ext cx="746986" cy="727631"/>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 name="Google Shape;107;p22"/>
          <p:cNvSpPr/>
          <p:nvPr/>
        </p:nvSpPr>
        <p:spPr>
          <a:xfrm>
            <a:off x="4392708" y="607980"/>
            <a:ext cx="327032" cy="31779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 name="Google Shape;108;p22"/>
          <p:cNvSpPr/>
          <p:nvPr/>
        </p:nvSpPr>
        <p:spPr>
          <a:xfrm rot="2487314">
            <a:off x="4182387" y="2049938"/>
            <a:ext cx="232678" cy="22610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9" name="Google Shape;109;p2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0" name="Google Shape;85;p19">
            <a:extLst>
              <a:ext uri="{FF2B5EF4-FFF2-40B4-BE49-F238E27FC236}">
                <a16:creationId xmlns:a16="http://schemas.microsoft.com/office/drawing/2014/main" id="{6D10C24C-F837-9139-9A25-26EA0323CC25}"/>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Molika Agarwal</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randombar(horizontal)">
                                      <p:cBhvr>
                                        <p:cTn id="12" dur="500"/>
                                        <p:tgtEl>
                                          <p:spTgt spid="104">
                                            <p:txEl>
                                              <p:pRg st="0" end="0"/>
                                            </p:txEl>
                                          </p:spTgt>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04">
                                            <p:txEl>
                                              <p:pRg st="1" end="1"/>
                                            </p:txEl>
                                          </p:spTgt>
                                        </p:tgtEl>
                                        <p:attrNameLst>
                                          <p:attrName>style.visibility</p:attrName>
                                        </p:attrNameLst>
                                      </p:cBhvr>
                                      <p:to>
                                        <p:strVal val="visible"/>
                                      </p:to>
                                    </p:set>
                                    <p:animEffect transition="in" filter="randombar(horizontal)">
                                      <p:cBhvr>
                                        <p:cTn id="16" dur="500"/>
                                        <p:tgtEl>
                                          <p:spTgt spid="104">
                                            <p:txEl>
                                              <p:pRg st="1" end="1"/>
                                            </p:txEl>
                                          </p:spTgt>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04">
                                            <p:txEl>
                                              <p:pRg st="2" end="2"/>
                                            </p:txEl>
                                          </p:spTgt>
                                        </p:tgtEl>
                                        <p:attrNameLst>
                                          <p:attrName>style.visibility</p:attrName>
                                        </p:attrNameLst>
                                      </p:cBhvr>
                                      <p:to>
                                        <p:strVal val="visible"/>
                                      </p:to>
                                    </p:set>
                                    <p:animEffect transition="in" filter="randombar(horizontal)">
                                      <p:cBhvr>
                                        <p:cTn id="20" dur="500"/>
                                        <p:tgtEl>
                                          <p:spTgt spid="1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1628250" y="798769"/>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2800" dirty="0"/>
              <a:t>Problem Statement</a:t>
            </a:r>
            <a:endParaRPr sz="2800" dirty="0"/>
          </a:p>
        </p:txBody>
      </p:sp>
      <p:sp>
        <p:nvSpPr>
          <p:cNvPr id="125" name="Google Shape;125;p24"/>
          <p:cNvSpPr txBox="1">
            <a:spLocks noGrp="1"/>
          </p:cNvSpPr>
          <p:nvPr>
            <p:ph type="body" idx="3"/>
          </p:nvPr>
        </p:nvSpPr>
        <p:spPr>
          <a:xfrm>
            <a:off x="1770280" y="1413222"/>
            <a:ext cx="5066993" cy="1316431"/>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IN" dirty="0">
                <a:latin typeface="Patrick Hand" panose="00000500000000000000" pitchFamily="2" charset="0"/>
              </a:rPr>
              <a:t>We all know that, nowadays the craze of Anime, Web Series and all other OTT content is gradually increasing. And in our daily routine many of us don't have time to keep track of our ‘Watched’ and ‘Yet to Watch‘ content, because enormous amount of such content exists.</a:t>
            </a:r>
          </a:p>
        </p:txBody>
      </p:sp>
      <p:sp>
        <p:nvSpPr>
          <p:cNvPr id="126" name="Google Shape;126;p24"/>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5" name="Google Shape;85;p19">
            <a:extLst>
              <a:ext uri="{FF2B5EF4-FFF2-40B4-BE49-F238E27FC236}">
                <a16:creationId xmlns:a16="http://schemas.microsoft.com/office/drawing/2014/main" id="{3ECE6B58-A5DC-B498-3085-4BC7F0DD7ED5}"/>
              </a:ext>
            </a:extLst>
          </p:cNvPr>
          <p:cNvSpPr txBox="1">
            <a:spLocks/>
          </p:cNvSpPr>
          <p:nvPr/>
        </p:nvSpPr>
        <p:spPr>
          <a:xfrm>
            <a:off x="5346192" y="4751241"/>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Molika Agarwal</a:t>
            </a:r>
            <a:endParaRPr lang="hi-IN" sz="1600" dirty="0">
              <a:solidFill>
                <a:schemeClr val="bg1"/>
              </a:solidFill>
            </a:endParaRPr>
          </a:p>
        </p:txBody>
      </p:sp>
      <p:sp>
        <p:nvSpPr>
          <p:cNvPr id="6" name="Google Shape;85;p19">
            <a:extLst>
              <a:ext uri="{FF2B5EF4-FFF2-40B4-BE49-F238E27FC236}">
                <a16:creationId xmlns:a16="http://schemas.microsoft.com/office/drawing/2014/main" id="{A9C2D656-F885-2A8F-5FB2-D0AE597F31B4}"/>
              </a:ext>
            </a:extLst>
          </p:cNvPr>
          <p:cNvSpPr txBox="1">
            <a:spLocks/>
          </p:cNvSpPr>
          <p:nvPr/>
        </p:nvSpPr>
        <p:spPr>
          <a:xfrm>
            <a:off x="1207144" y="2621064"/>
            <a:ext cx="1996405" cy="3748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2000" dirty="0"/>
              <a:t>Solution:-</a:t>
            </a:r>
            <a:endParaRPr lang="hi-IN" sz="2000" dirty="0"/>
          </a:p>
        </p:txBody>
      </p:sp>
      <p:sp>
        <p:nvSpPr>
          <p:cNvPr id="7" name="Google Shape;125;p24">
            <a:extLst>
              <a:ext uri="{FF2B5EF4-FFF2-40B4-BE49-F238E27FC236}">
                <a16:creationId xmlns:a16="http://schemas.microsoft.com/office/drawing/2014/main" id="{C7699417-DCBD-3577-8AE6-8CA40071683A}"/>
              </a:ext>
            </a:extLst>
          </p:cNvPr>
          <p:cNvSpPr txBox="1">
            <a:spLocks/>
          </p:cNvSpPr>
          <p:nvPr/>
        </p:nvSpPr>
        <p:spPr>
          <a:xfrm>
            <a:off x="1764153" y="2988904"/>
            <a:ext cx="5066993" cy="131643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dk2"/>
              </a:buClr>
              <a:buSzPts val="1600"/>
              <a:buFont typeface="Patrick Hand"/>
              <a:buChar char="&gt;"/>
              <a:defRPr sz="1600" b="0" i="0" u="none" strike="noStrike" cap="none">
                <a:solidFill>
                  <a:schemeClr val="dk1"/>
                </a:solidFill>
                <a:latin typeface="Patrick Hand"/>
                <a:ea typeface="Patrick Hand"/>
                <a:cs typeface="Patrick Hand"/>
                <a:sym typeface="Patrick Hand"/>
              </a:defRPr>
            </a:lvl1pPr>
            <a:lvl2pPr marL="914400" marR="0" lvl="1"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2pPr>
            <a:lvl3pPr marL="1371600" marR="0" lvl="2"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3pPr>
            <a:lvl4pPr marL="1828800" marR="0" lvl="3"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4pPr>
            <a:lvl5pPr marL="2286000" marR="0" lvl="4"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5pPr>
            <a:lvl6pPr marL="2743200" marR="0" lvl="5"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6pPr>
            <a:lvl7pPr marL="3200400" marR="0" lvl="6"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7pPr>
            <a:lvl8pPr marL="3657600" marR="0" lvl="7"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8pPr>
            <a:lvl9pPr marL="4114800" marR="0" lvl="8" indent="-330200" algn="l" rtl="0">
              <a:lnSpc>
                <a:spcPct val="100000"/>
              </a:lnSpc>
              <a:spcBef>
                <a:spcPts val="0"/>
              </a:spcBef>
              <a:spcAft>
                <a:spcPts val="0"/>
              </a:spcAft>
              <a:buClr>
                <a:schemeClr val="dk2"/>
              </a:buClr>
              <a:buSzPts val="1600"/>
              <a:buFont typeface="Patrick Hand"/>
              <a:buChar char="-"/>
              <a:defRPr sz="1600" b="0" i="0" u="none" strike="noStrike" cap="none">
                <a:solidFill>
                  <a:schemeClr val="dk1"/>
                </a:solidFill>
                <a:latin typeface="Patrick Hand"/>
                <a:ea typeface="Patrick Hand"/>
                <a:cs typeface="Patrick Hand"/>
                <a:sym typeface="Patrick Hand"/>
              </a:defRPr>
            </a:lvl9pPr>
          </a:lstStyle>
          <a:p>
            <a:pPr marL="0" lvl="0" indent="0" algn="just">
              <a:buNone/>
            </a:pPr>
            <a:r>
              <a:rPr lang="en-IN" dirty="0">
                <a:latin typeface="Patrick Hand" panose="00000500000000000000" pitchFamily="2" charset="0"/>
              </a:rPr>
              <a:t>So here we are presenting our app "The Organizer - The Ultimate Entertainment Organizer”.</a:t>
            </a:r>
          </a:p>
          <a:p>
            <a:pPr marL="0" lvl="0" indent="0" algn="just">
              <a:buNone/>
            </a:pPr>
            <a:endParaRPr lang="en-IN" sz="600" dirty="0">
              <a:latin typeface="Patrick Hand" panose="00000500000000000000" pitchFamily="2" charset="0"/>
            </a:endParaRPr>
          </a:p>
          <a:p>
            <a:pPr marL="0" lvl="0" indent="0" algn="just">
              <a:buNone/>
            </a:pPr>
            <a:r>
              <a:rPr lang="en-IN" dirty="0">
                <a:latin typeface="Patrick Hand" panose="00000500000000000000" pitchFamily="2" charset="0"/>
              </a:rPr>
              <a:t>Which helps us to keep track of our desired content such as Anime, Movies and Web Series.</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iterate type="lt">
                                    <p:tmPct val="10000"/>
                                  </p:iterate>
                                  <p:childTnLst>
                                    <p:set>
                                      <p:cBhvr>
                                        <p:cTn id="11" dur="1" fill="hold">
                                          <p:stCondLst>
                                            <p:cond delay="0"/>
                                          </p:stCondLst>
                                        </p:cTn>
                                        <p:tgtEl>
                                          <p:spTgt spid="125">
                                            <p:txEl>
                                              <p:pRg st="0" end="0"/>
                                            </p:txEl>
                                          </p:spTgt>
                                        </p:tgtEl>
                                        <p:attrNameLst>
                                          <p:attrName>style.visibility</p:attrName>
                                        </p:attrNameLst>
                                      </p:cBhvr>
                                      <p:to>
                                        <p:strVal val="visible"/>
                                      </p:to>
                                    </p:set>
                                    <p:animEffect transition="in" filter="randombar(horizontal)">
                                      <p:cBhvr>
                                        <p:cTn id="12" dur="500"/>
                                        <p:tgtEl>
                                          <p:spTgt spid="1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iterate type="lt">
                                    <p:tmPct val="10000"/>
                                  </p:iterate>
                                  <p:childTnLst>
                                    <p:set>
                                      <p:cBhvr>
                                        <p:cTn id="2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iterate type="lt">
                                    <p:tmPct val="10000"/>
                                  </p:iterate>
                                  <p:childTnLst>
                                    <p:set>
                                      <p:cBhvr>
                                        <p:cTn id="28" dur="1" fill="hold">
                                          <p:stCondLst>
                                            <p:cond delay="0"/>
                                          </p:stCondLst>
                                        </p:cTn>
                                        <p:tgtEl>
                                          <p:spTgt spid="7">
                                            <p:txEl>
                                              <p:pRg st="2" end="2"/>
                                            </p:txEl>
                                          </p:spTgt>
                                        </p:tgtEl>
                                        <p:attrNameLst>
                                          <p:attrName>style.visibility</p:attrName>
                                        </p:attrNameLst>
                                      </p:cBhvr>
                                      <p:to>
                                        <p:strVal val="visible"/>
                                      </p:to>
                                    </p:set>
                                    <p:animEffect transition="in" filter="randombar(horizontal)">
                                      <p:cBhvr>
                                        <p:cTn id="2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5" grpId="0" uiExpand="1" build="p"/>
      <p:bldP spid="6" grpId="0"/>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Our App is </a:t>
            </a:r>
            <a:r>
              <a:rPr lang="hi-IN" sz="2800" dirty="0"/>
              <a:t>आसान</a:t>
            </a:r>
            <a:endParaRPr sz="2800" dirty="0"/>
          </a:p>
        </p:txBody>
      </p:sp>
      <p:sp>
        <p:nvSpPr>
          <p:cNvPr id="204" name="Google Shape;204;p3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05" name="Google Shape;205;p32"/>
          <p:cNvSpPr/>
          <p:nvPr/>
        </p:nvSpPr>
        <p:spPr>
          <a:xfrm>
            <a:off x="1628248" y="1859452"/>
            <a:ext cx="1379400" cy="13794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i-IN" sz="1800" dirty="0">
                <a:solidFill>
                  <a:schemeClr val="dk1"/>
                </a:solidFill>
                <a:latin typeface="Patrick Hand"/>
                <a:ea typeface="Patrick Hand"/>
                <a:cs typeface="Patrick Hand"/>
                <a:sym typeface="Patrick Hand"/>
              </a:rPr>
              <a:t>Add</a:t>
            </a:r>
            <a:r>
              <a:rPr lang="en-IN" sz="1800" dirty="0">
                <a:solidFill>
                  <a:schemeClr val="dk1"/>
                </a:solidFill>
                <a:latin typeface="Patrick Hand"/>
                <a:ea typeface="Patrick Hand"/>
                <a:cs typeface="Patrick Hand"/>
                <a:sym typeface="Patrick Hand"/>
              </a:rPr>
              <a:t> New</a:t>
            </a:r>
            <a:r>
              <a:rPr lang="hi-IN" sz="1800" dirty="0">
                <a:solidFill>
                  <a:schemeClr val="dk1"/>
                </a:solidFill>
                <a:latin typeface="Patrick Hand"/>
                <a:ea typeface="Patrick Hand"/>
                <a:cs typeface="Patrick Hand"/>
                <a:sym typeface="Patrick Hand"/>
              </a:rPr>
              <a:t> </a:t>
            </a:r>
            <a:endParaRPr sz="1800" dirty="0">
              <a:solidFill>
                <a:schemeClr val="dk1"/>
              </a:solidFill>
              <a:latin typeface="Patrick Hand"/>
              <a:ea typeface="Patrick Hand"/>
              <a:cs typeface="Patrick Hand"/>
              <a:sym typeface="Patrick Hand"/>
            </a:endParaRPr>
          </a:p>
        </p:txBody>
      </p:sp>
      <p:sp>
        <p:nvSpPr>
          <p:cNvPr id="206" name="Google Shape;206;p32"/>
          <p:cNvSpPr/>
          <p:nvPr/>
        </p:nvSpPr>
        <p:spPr>
          <a:xfrm>
            <a:off x="3882303" y="1859452"/>
            <a:ext cx="1379400" cy="13794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atrick Hand"/>
                <a:ea typeface="Patrick Hand"/>
                <a:cs typeface="Patrick Hand"/>
                <a:sym typeface="Patrick Hand"/>
              </a:rPr>
              <a:t>Update / Delete</a:t>
            </a:r>
            <a:endParaRPr sz="1800" dirty="0">
              <a:solidFill>
                <a:schemeClr val="dk1"/>
              </a:solidFill>
              <a:latin typeface="Patrick Hand"/>
              <a:ea typeface="Patrick Hand"/>
              <a:cs typeface="Patrick Hand"/>
              <a:sym typeface="Patrick Hand"/>
            </a:endParaRPr>
          </a:p>
        </p:txBody>
      </p:sp>
      <p:sp>
        <p:nvSpPr>
          <p:cNvPr id="207" name="Google Shape;207;p32"/>
          <p:cNvSpPr/>
          <p:nvPr/>
        </p:nvSpPr>
        <p:spPr>
          <a:xfrm>
            <a:off x="6136357" y="1859452"/>
            <a:ext cx="1379400" cy="13794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atrick Hand"/>
                <a:ea typeface="Patrick Hand"/>
                <a:cs typeface="Patrick Hand"/>
                <a:sym typeface="Patrick Hand"/>
              </a:rPr>
              <a:t>Keep Tracking</a:t>
            </a:r>
            <a:endParaRPr sz="1800" dirty="0">
              <a:solidFill>
                <a:schemeClr val="dk1"/>
              </a:solidFill>
              <a:latin typeface="Patrick Hand"/>
              <a:ea typeface="Patrick Hand"/>
              <a:cs typeface="Patrick Hand"/>
              <a:sym typeface="Patrick Hand"/>
            </a:endParaRPr>
          </a:p>
        </p:txBody>
      </p:sp>
      <p:grpSp>
        <p:nvGrpSpPr>
          <p:cNvPr id="208" name="Google Shape;208;p32"/>
          <p:cNvGrpSpPr/>
          <p:nvPr/>
        </p:nvGrpSpPr>
        <p:grpSpPr>
          <a:xfrm>
            <a:off x="2760317" y="2432071"/>
            <a:ext cx="1313134" cy="201995"/>
            <a:chOff x="2266178" y="2764475"/>
            <a:chExt cx="1792245" cy="232966"/>
          </a:xfrm>
        </p:grpSpPr>
        <p:sp>
          <p:nvSpPr>
            <p:cNvPr id="209" name="Google Shape;209;p32"/>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2"/>
          <p:cNvGrpSpPr/>
          <p:nvPr/>
        </p:nvGrpSpPr>
        <p:grpSpPr>
          <a:xfrm>
            <a:off x="4940624" y="2421757"/>
            <a:ext cx="1468387" cy="190869"/>
            <a:chOff x="2266178" y="2764475"/>
            <a:chExt cx="1792245" cy="232966"/>
          </a:xfrm>
        </p:grpSpPr>
        <p:sp>
          <p:nvSpPr>
            <p:cNvPr id="212" name="Google Shape;212;p32"/>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11;p32">
            <a:extLst>
              <a:ext uri="{FF2B5EF4-FFF2-40B4-BE49-F238E27FC236}">
                <a16:creationId xmlns:a16="http://schemas.microsoft.com/office/drawing/2014/main" id="{A43D3263-C8F4-BB48-71BA-B42E3B1B37BF}"/>
              </a:ext>
            </a:extLst>
          </p:cNvPr>
          <p:cNvGrpSpPr/>
          <p:nvPr/>
        </p:nvGrpSpPr>
        <p:grpSpPr>
          <a:xfrm rot="9532295">
            <a:off x="5084216" y="3382749"/>
            <a:ext cx="1397661" cy="205301"/>
            <a:chOff x="2266178" y="2764475"/>
            <a:chExt cx="1792245" cy="232966"/>
          </a:xfrm>
        </p:grpSpPr>
        <p:sp>
          <p:nvSpPr>
            <p:cNvPr id="14" name="Google Shape;212;p32">
              <a:extLst>
                <a:ext uri="{FF2B5EF4-FFF2-40B4-BE49-F238E27FC236}">
                  <a16:creationId xmlns:a16="http://schemas.microsoft.com/office/drawing/2014/main" id="{58492C26-9704-A3FB-2D6A-DE105FD08EE9}"/>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p32">
              <a:extLst>
                <a:ext uri="{FF2B5EF4-FFF2-40B4-BE49-F238E27FC236}">
                  <a16:creationId xmlns:a16="http://schemas.microsoft.com/office/drawing/2014/main" id="{9246D1BC-F969-531D-9B14-CDF1A7FC36B1}"/>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11;p32">
            <a:extLst>
              <a:ext uri="{FF2B5EF4-FFF2-40B4-BE49-F238E27FC236}">
                <a16:creationId xmlns:a16="http://schemas.microsoft.com/office/drawing/2014/main" id="{8A359AAB-F593-AC52-E147-3D825A5CF755}"/>
              </a:ext>
            </a:extLst>
          </p:cNvPr>
          <p:cNvGrpSpPr/>
          <p:nvPr/>
        </p:nvGrpSpPr>
        <p:grpSpPr>
          <a:xfrm rot="11060217">
            <a:off x="3565141" y="3630561"/>
            <a:ext cx="1468387" cy="190869"/>
            <a:chOff x="2266178" y="2764475"/>
            <a:chExt cx="1792245" cy="232966"/>
          </a:xfrm>
        </p:grpSpPr>
        <p:sp>
          <p:nvSpPr>
            <p:cNvPr id="17" name="Google Shape;212;p32">
              <a:extLst>
                <a:ext uri="{FF2B5EF4-FFF2-40B4-BE49-F238E27FC236}">
                  <a16:creationId xmlns:a16="http://schemas.microsoft.com/office/drawing/2014/main" id="{F08DC542-E000-2178-974E-F948946AD1B2}"/>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3;p32">
              <a:extLst>
                <a:ext uri="{FF2B5EF4-FFF2-40B4-BE49-F238E27FC236}">
                  <a16:creationId xmlns:a16="http://schemas.microsoft.com/office/drawing/2014/main" id="{E3F049FD-4B08-EFAC-AA9A-5A2E7BE679C1}"/>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11;p32">
            <a:extLst>
              <a:ext uri="{FF2B5EF4-FFF2-40B4-BE49-F238E27FC236}">
                <a16:creationId xmlns:a16="http://schemas.microsoft.com/office/drawing/2014/main" id="{DE47171C-D3E5-F3D6-F6E0-03A2C1E77C3B}"/>
              </a:ext>
            </a:extLst>
          </p:cNvPr>
          <p:cNvGrpSpPr/>
          <p:nvPr/>
        </p:nvGrpSpPr>
        <p:grpSpPr>
          <a:xfrm rot="12829689">
            <a:off x="2162801" y="3155798"/>
            <a:ext cx="1468387" cy="190869"/>
            <a:chOff x="2266178" y="2764475"/>
            <a:chExt cx="1792245" cy="232966"/>
          </a:xfrm>
        </p:grpSpPr>
        <p:sp>
          <p:nvSpPr>
            <p:cNvPr id="23" name="Google Shape;212;p32">
              <a:extLst>
                <a:ext uri="{FF2B5EF4-FFF2-40B4-BE49-F238E27FC236}">
                  <a16:creationId xmlns:a16="http://schemas.microsoft.com/office/drawing/2014/main" id="{E22AABAB-776C-266C-53FF-0BEE1DC91E56}"/>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3;p32">
              <a:extLst>
                <a:ext uri="{FF2B5EF4-FFF2-40B4-BE49-F238E27FC236}">
                  <a16:creationId xmlns:a16="http://schemas.microsoft.com/office/drawing/2014/main" id="{B8394B37-33B8-BCE0-FBDC-85539F1C5582}"/>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11;p32">
            <a:extLst>
              <a:ext uri="{FF2B5EF4-FFF2-40B4-BE49-F238E27FC236}">
                <a16:creationId xmlns:a16="http://schemas.microsoft.com/office/drawing/2014/main" id="{BC2BDFCB-582C-EF67-9E1D-7A3B391E2571}"/>
              </a:ext>
            </a:extLst>
          </p:cNvPr>
          <p:cNvGrpSpPr/>
          <p:nvPr/>
        </p:nvGrpSpPr>
        <p:grpSpPr>
          <a:xfrm rot="14228613">
            <a:off x="4370817" y="3165676"/>
            <a:ext cx="850671" cy="222989"/>
            <a:chOff x="2266178" y="2764475"/>
            <a:chExt cx="1792245" cy="232966"/>
          </a:xfrm>
        </p:grpSpPr>
        <p:sp>
          <p:nvSpPr>
            <p:cNvPr id="26" name="Google Shape;212;p32">
              <a:extLst>
                <a:ext uri="{FF2B5EF4-FFF2-40B4-BE49-F238E27FC236}">
                  <a16:creationId xmlns:a16="http://schemas.microsoft.com/office/drawing/2014/main" id="{9EB5365F-A896-7CE0-75A4-53613C46A8BD}"/>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3;p32">
              <a:extLst>
                <a:ext uri="{FF2B5EF4-FFF2-40B4-BE49-F238E27FC236}">
                  <a16:creationId xmlns:a16="http://schemas.microsoft.com/office/drawing/2014/main" id="{AFF1F319-D3E2-ED55-4ACD-7DED111426AF}"/>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11;p32">
            <a:extLst>
              <a:ext uri="{FF2B5EF4-FFF2-40B4-BE49-F238E27FC236}">
                <a16:creationId xmlns:a16="http://schemas.microsoft.com/office/drawing/2014/main" id="{0525133A-5595-47BA-9296-3518905B43A5}"/>
              </a:ext>
            </a:extLst>
          </p:cNvPr>
          <p:cNvGrpSpPr/>
          <p:nvPr/>
        </p:nvGrpSpPr>
        <p:grpSpPr>
          <a:xfrm rot="20110844">
            <a:off x="2299834" y="1754999"/>
            <a:ext cx="1397661" cy="205301"/>
            <a:chOff x="2266178" y="2764475"/>
            <a:chExt cx="1792245" cy="232966"/>
          </a:xfrm>
        </p:grpSpPr>
        <p:sp>
          <p:nvSpPr>
            <p:cNvPr id="29" name="Google Shape;212;p32">
              <a:extLst>
                <a:ext uri="{FF2B5EF4-FFF2-40B4-BE49-F238E27FC236}">
                  <a16:creationId xmlns:a16="http://schemas.microsoft.com/office/drawing/2014/main" id="{8712C5C9-FB22-8212-E323-4C5985B4C4D3}"/>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3;p32">
              <a:extLst>
                <a:ext uri="{FF2B5EF4-FFF2-40B4-BE49-F238E27FC236}">
                  <a16:creationId xmlns:a16="http://schemas.microsoft.com/office/drawing/2014/main" id="{1EBE0309-ECF2-89CF-FD7E-EB8CD9A80E15}"/>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11;p32">
            <a:extLst>
              <a:ext uri="{FF2B5EF4-FFF2-40B4-BE49-F238E27FC236}">
                <a16:creationId xmlns:a16="http://schemas.microsoft.com/office/drawing/2014/main" id="{4386E373-4465-29A5-2BEC-42D42D773E73}"/>
              </a:ext>
            </a:extLst>
          </p:cNvPr>
          <p:cNvGrpSpPr/>
          <p:nvPr/>
        </p:nvGrpSpPr>
        <p:grpSpPr>
          <a:xfrm rot="38766">
            <a:off x="3729617" y="1426609"/>
            <a:ext cx="1468387" cy="190869"/>
            <a:chOff x="2266178" y="2764475"/>
            <a:chExt cx="1792245" cy="232966"/>
          </a:xfrm>
        </p:grpSpPr>
        <p:sp>
          <p:nvSpPr>
            <p:cNvPr id="32" name="Google Shape;212;p32">
              <a:extLst>
                <a:ext uri="{FF2B5EF4-FFF2-40B4-BE49-F238E27FC236}">
                  <a16:creationId xmlns:a16="http://schemas.microsoft.com/office/drawing/2014/main" id="{26845EA5-2F95-41AD-542D-19F876ED27E0}"/>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p32">
              <a:extLst>
                <a:ext uri="{FF2B5EF4-FFF2-40B4-BE49-F238E27FC236}">
                  <a16:creationId xmlns:a16="http://schemas.microsoft.com/office/drawing/2014/main" id="{069025FB-3CE3-BAF3-7499-0E9DD55CEC55}"/>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p32">
            <a:extLst>
              <a:ext uri="{FF2B5EF4-FFF2-40B4-BE49-F238E27FC236}">
                <a16:creationId xmlns:a16="http://schemas.microsoft.com/office/drawing/2014/main" id="{F32F0141-2B1B-A06E-FF46-54A349DE4ACF}"/>
              </a:ext>
            </a:extLst>
          </p:cNvPr>
          <p:cNvGrpSpPr/>
          <p:nvPr/>
        </p:nvGrpSpPr>
        <p:grpSpPr>
          <a:xfrm rot="1808238">
            <a:off x="5159612" y="1810114"/>
            <a:ext cx="1468387" cy="190869"/>
            <a:chOff x="2266178" y="2764475"/>
            <a:chExt cx="1792245" cy="232966"/>
          </a:xfrm>
        </p:grpSpPr>
        <p:sp>
          <p:nvSpPr>
            <p:cNvPr id="35" name="Google Shape;212;p32">
              <a:extLst>
                <a:ext uri="{FF2B5EF4-FFF2-40B4-BE49-F238E27FC236}">
                  <a16:creationId xmlns:a16="http://schemas.microsoft.com/office/drawing/2014/main" id="{EF984EF9-6B98-3B0A-ED37-D96D1AFD220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p32">
              <a:extLst>
                <a:ext uri="{FF2B5EF4-FFF2-40B4-BE49-F238E27FC236}">
                  <a16:creationId xmlns:a16="http://schemas.microsoft.com/office/drawing/2014/main" id="{3F493865-7471-C100-A573-A2213AF28BA2}"/>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208;p32">
            <a:extLst>
              <a:ext uri="{FF2B5EF4-FFF2-40B4-BE49-F238E27FC236}">
                <a16:creationId xmlns:a16="http://schemas.microsoft.com/office/drawing/2014/main" id="{BB820D7D-FAB6-FFBC-FA95-6DBA85556146}"/>
              </a:ext>
            </a:extLst>
          </p:cNvPr>
          <p:cNvGrpSpPr/>
          <p:nvPr/>
        </p:nvGrpSpPr>
        <p:grpSpPr>
          <a:xfrm rot="10800000">
            <a:off x="2744637" y="2703885"/>
            <a:ext cx="1313134" cy="201995"/>
            <a:chOff x="2266178" y="2764475"/>
            <a:chExt cx="1792245" cy="232966"/>
          </a:xfrm>
        </p:grpSpPr>
        <p:sp>
          <p:nvSpPr>
            <p:cNvPr id="42" name="Google Shape;209;p32">
              <a:extLst>
                <a:ext uri="{FF2B5EF4-FFF2-40B4-BE49-F238E27FC236}">
                  <a16:creationId xmlns:a16="http://schemas.microsoft.com/office/drawing/2014/main" id="{EA1F8A08-593B-80B0-E24C-943DB59E1229}"/>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0;p32">
              <a:extLst>
                <a:ext uri="{FF2B5EF4-FFF2-40B4-BE49-F238E27FC236}">
                  <a16:creationId xmlns:a16="http://schemas.microsoft.com/office/drawing/2014/main" id="{F75F2F58-9290-6516-B3D9-4842831E89BE}"/>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85;p19">
            <a:extLst>
              <a:ext uri="{FF2B5EF4-FFF2-40B4-BE49-F238E27FC236}">
                <a16:creationId xmlns:a16="http://schemas.microsoft.com/office/drawing/2014/main" id="{EEDCBB13-A64F-C277-7481-8478AE7251F6}"/>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Molika Agarwal</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wipe(left)">
                                      <p:cBhvr>
                                        <p:cTn id="17" dur="500"/>
                                        <p:tgtEl>
                                          <p:spTgt spid="20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fade">
                                      <p:cBhvr>
                                        <p:cTn id="21" dur="500"/>
                                        <p:tgtEl>
                                          <p:spTgt spid="20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wipe(left)">
                                      <p:cBhvr>
                                        <p:cTn id="31" dur="500"/>
                                        <p:tgtEl>
                                          <p:spTgt spid="211"/>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207"/>
                                        </p:tgtEl>
                                        <p:attrNameLst>
                                          <p:attrName>style.visibility</p:attrName>
                                        </p:attrNameLst>
                                      </p:cBhvr>
                                      <p:to>
                                        <p:strVal val="visible"/>
                                      </p:to>
                                    </p:set>
                                    <p:animEffect transition="in" filter="fade">
                                      <p:cBhvr>
                                        <p:cTn id="46" dur="500"/>
                                        <p:tgtEl>
                                          <p:spTgt spid="2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right)">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5" grpId="0" animBg="1"/>
      <p:bldP spid="206" grpId="0" animBg="1"/>
      <p:bldP spid="20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53"/>
        <p:cNvGrpSpPr/>
        <p:nvPr/>
      </p:nvGrpSpPr>
      <p:grpSpPr>
        <a:xfrm>
          <a:off x="0" y="0"/>
          <a:ext cx="0" cy="0"/>
          <a:chOff x="0" y="0"/>
          <a:chExt cx="0" cy="0"/>
        </a:xfrm>
      </p:grpSpPr>
      <p:pic>
        <p:nvPicPr>
          <p:cNvPr id="11" name="Rec1">
            <a:hlinkClick r:id="" action="ppaction://media"/>
            <a:extLst>
              <a:ext uri="{FF2B5EF4-FFF2-40B4-BE49-F238E27FC236}">
                <a16:creationId xmlns:a16="http://schemas.microsoft.com/office/drawing/2014/main" id="{36CC9840-659C-DED7-DE54-F64364D800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6379" r="6379"/>
          <a:stretch/>
        </p:blipFill>
        <p:spPr>
          <a:xfrm>
            <a:off x="3771899" y="941770"/>
            <a:ext cx="1600201" cy="3259960"/>
          </a:xfrm>
          <a:prstGeom prst="rect">
            <a:avLst/>
          </a:prstGeom>
        </p:spPr>
      </p:pic>
      <p:pic>
        <p:nvPicPr>
          <p:cNvPr id="10" name="Picture 9">
            <a:extLst>
              <a:ext uri="{FF2B5EF4-FFF2-40B4-BE49-F238E27FC236}">
                <a16:creationId xmlns:a16="http://schemas.microsoft.com/office/drawing/2014/main" id="{71F73E58-2A50-2CB9-A622-4F3C422B93AD}"/>
              </a:ext>
            </a:extLst>
          </p:cNvPr>
          <p:cNvPicPr>
            <a:picLocks noChangeAspect="1"/>
          </p:cNvPicPr>
          <p:nvPr/>
        </p:nvPicPr>
        <p:blipFill>
          <a:blip r:embed="rId7"/>
          <a:stretch>
            <a:fillRect/>
          </a:stretch>
        </p:blipFill>
        <p:spPr>
          <a:xfrm>
            <a:off x="3596640" y="754380"/>
            <a:ext cx="1950720" cy="3620353"/>
          </a:xfrm>
          <a:prstGeom prst="rect">
            <a:avLst/>
          </a:prstGeom>
        </p:spPr>
      </p:pic>
      <p:sp>
        <p:nvSpPr>
          <p:cNvPr id="254" name="Google Shape;254;p35"/>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sz="1600" dirty="0">
                <a:latin typeface="Patrick Hand SC"/>
                <a:ea typeface="Patrick Hand SC"/>
                <a:cs typeface="Patrick Hand SC"/>
                <a:sym typeface="Patrick Hand SC"/>
              </a:rPr>
              <a:t>First Look Of the App</a:t>
            </a:r>
            <a:br>
              <a:rPr lang="en-IN" sz="1600" b="1" dirty="0">
                <a:latin typeface="Patrick Hand SC"/>
                <a:ea typeface="Patrick Hand SC"/>
                <a:cs typeface="Patrick Hand SC"/>
                <a:sym typeface="Patrick Hand SC"/>
              </a:rPr>
            </a:br>
            <a:br>
              <a:rPr lang="en-IN" sz="1600" b="1" dirty="0">
                <a:latin typeface="Patrick Hand SC"/>
                <a:ea typeface="Patrick Hand SC"/>
                <a:cs typeface="Patrick Hand SC"/>
                <a:sym typeface="Patrick Hand SC"/>
              </a:rPr>
            </a:br>
            <a:r>
              <a:rPr lang="en-IN" sz="1600" b="1" dirty="0">
                <a:latin typeface="Patrick Hand SC"/>
                <a:ea typeface="Patrick Hand SC"/>
                <a:cs typeface="Patrick Hand SC"/>
                <a:sym typeface="Patrick Hand SC"/>
              </a:rPr>
              <a:t>‘The Organizer’</a:t>
            </a:r>
            <a:endParaRPr sz="1600" dirty="0"/>
          </a:p>
        </p:txBody>
      </p:sp>
      <p:sp>
        <p:nvSpPr>
          <p:cNvPr id="255" name="Google Shape;255;p3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6" name="Google Shape;85;p19">
            <a:extLst>
              <a:ext uri="{FF2B5EF4-FFF2-40B4-BE49-F238E27FC236}">
                <a16:creationId xmlns:a16="http://schemas.microsoft.com/office/drawing/2014/main" id="{5447FE24-6AFE-5B81-6111-22FDB15DA031}"/>
              </a:ext>
            </a:extLst>
          </p:cNvPr>
          <p:cNvSpPr txBox="1">
            <a:spLocks/>
          </p:cNvSpPr>
          <p:nvPr/>
        </p:nvSpPr>
        <p:spPr>
          <a:xfrm>
            <a:off x="4937760" y="4760976"/>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Molika Agarwal</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500" fill="hold"/>
                                        <p:tgtEl>
                                          <p:spTgt spid="2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4">
                                            <p:txEl>
                                              <p:pRg st="0" end="0"/>
                                            </p:txEl>
                                          </p:spTgt>
                                        </p:tgtEl>
                                        <p:attrNameLst>
                                          <p:attrName>ppt_y</p:attrName>
                                        </p:attrNameLst>
                                      </p:cBhvr>
                                      <p:tavLst>
                                        <p:tav tm="0">
                                          <p:val>
                                            <p:strVal val="1+#ppt_h/2"/>
                                          </p:val>
                                        </p:tav>
                                        <p:tav tm="100000">
                                          <p:val>
                                            <p:strVal val="#ppt_y"/>
                                          </p:val>
                                        </p:tav>
                                      </p:tavLst>
                                    </p:anim>
                                  </p:childTnLst>
                                </p:cTn>
                              </p:par>
                              <p:par>
                                <p:cTn id="9" presetID="1" presetClass="mediacall" presetSubtype="0" fill="hold" nodeType="withEffect">
                                  <p:stCondLst>
                                    <p:cond delay="0"/>
                                  </p:stCondLst>
                                  <p:childTnLst>
                                    <p:cmd type="call" cmd="playFrom(0.0)">
                                      <p:cBhvr>
                                        <p:cTn id="10" dur="91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remove"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childTnLst>
        </p:cTn>
      </p:par>
    </p:tnLst>
    <p:bldLst>
      <p:bldP spid="2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53"/>
        <p:cNvGrpSpPr/>
        <p:nvPr/>
      </p:nvGrpSpPr>
      <p:grpSpPr>
        <a:xfrm>
          <a:off x="0" y="0"/>
          <a:ext cx="0" cy="0"/>
          <a:chOff x="0" y="0"/>
          <a:chExt cx="0" cy="0"/>
        </a:xfrm>
      </p:grpSpPr>
      <p:pic>
        <p:nvPicPr>
          <p:cNvPr id="2" name="Rec2_Tabs">
            <a:hlinkClick r:id="" action="ppaction://media"/>
            <a:extLst>
              <a:ext uri="{FF2B5EF4-FFF2-40B4-BE49-F238E27FC236}">
                <a16:creationId xmlns:a16="http://schemas.microsoft.com/office/drawing/2014/main" id="{B18065FC-D2B4-112D-E6BA-B71F1643398A}"/>
              </a:ext>
            </a:extLst>
          </p:cNvPr>
          <p:cNvPicPr>
            <a:picLocks/>
          </p:cNvPicPr>
          <p:nvPr>
            <a:videoFile r:link="rId1"/>
            <p:extLst>
              <p:ext uri="{DAA4B4D4-6D71-4841-9C94-3DE7FCFB9230}">
                <p14:media xmlns:p14="http://schemas.microsoft.com/office/powerpoint/2010/main" r:embed="rId2">
                  <p14:trim end="1980"/>
                </p14:media>
              </p:ext>
            </p:extLst>
          </p:nvPr>
        </p:nvPicPr>
        <p:blipFill rotWithShape="1">
          <a:blip r:embed="rId6"/>
          <a:srcRect l="8134" r="7610"/>
          <a:stretch>
            <a:fillRect/>
          </a:stretch>
        </p:blipFill>
        <p:spPr>
          <a:xfrm>
            <a:off x="3771000" y="940950"/>
            <a:ext cx="1602000" cy="3261600"/>
          </a:xfrm>
          <a:prstGeom prst="rect">
            <a:avLst/>
          </a:prstGeom>
        </p:spPr>
      </p:pic>
      <p:pic>
        <p:nvPicPr>
          <p:cNvPr id="10" name="Picture 9">
            <a:extLst>
              <a:ext uri="{FF2B5EF4-FFF2-40B4-BE49-F238E27FC236}">
                <a16:creationId xmlns:a16="http://schemas.microsoft.com/office/drawing/2014/main" id="{71F73E58-2A50-2CB9-A622-4F3C422B93AD}"/>
              </a:ext>
            </a:extLst>
          </p:cNvPr>
          <p:cNvPicPr>
            <a:picLocks noChangeAspect="1"/>
          </p:cNvPicPr>
          <p:nvPr/>
        </p:nvPicPr>
        <p:blipFill>
          <a:blip r:embed="rId7"/>
          <a:stretch>
            <a:fillRect/>
          </a:stretch>
        </p:blipFill>
        <p:spPr>
          <a:xfrm>
            <a:off x="3596640" y="754380"/>
            <a:ext cx="1950720" cy="3620353"/>
          </a:xfrm>
          <a:prstGeom prst="rect">
            <a:avLst/>
          </a:prstGeom>
        </p:spPr>
      </p:pic>
      <p:sp>
        <p:nvSpPr>
          <p:cNvPr id="255" name="Google Shape;255;p3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9" name="Google Shape;254;p35">
            <a:extLst>
              <a:ext uri="{FF2B5EF4-FFF2-40B4-BE49-F238E27FC236}">
                <a16:creationId xmlns:a16="http://schemas.microsoft.com/office/drawing/2014/main" id="{C6083A53-1274-3204-69BB-E515CDF0F4A5}"/>
              </a:ext>
            </a:extLst>
          </p:cNvPr>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sz="1600" dirty="0">
                <a:latin typeface="Patrick Hand SC"/>
                <a:ea typeface="Patrick Hand SC"/>
                <a:cs typeface="Patrick Hand SC"/>
                <a:sym typeface="Patrick Hand SC"/>
              </a:rPr>
              <a:t>Navigating in Tabs by </a:t>
            </a:r>
          </a:p>
          <a:p>
            <a:pPr marL="0" lvl="0" indent="0" algn="ctr" rtl="0">
              <a:spcBef>
                <a:spcPts val="600"/>
              </a:spcBef>
              <a:spcAft>
                <a:spcPts val="0"/>
              </a:spcAft>
              <a:buNone/>
            </a:pPr>
            <a:r>
              <a:rPr lang="en-IN" sz="1600" b="1" dirty="0">
                <a:latin typeface="Patrick Hand SC"/>
                <a:ea typeface="Patrick Hand SC"/>
                <a:cs typeface="Patrick Hand SC"/>
                <a:sym typeface="Patrick Hand SC"/>
              </a:rPr>
              <a:t>‘clicking on</a:t>
            </a:r>
            <a:r>
              <a:rPr lang="en-IN" sz="1600" dirty="0">
                <a:latin typeface="Patrick Hand SC"/>
                <a:ea typeface="Patrick Hand SC"/>
                <a:cs typeface="Patrick Hand SC"/>
                <a:sym typeface="Patrick Hand SC"/>
              </a:rPr>
              <a:t> </a:t>
            </a:r>
            <a:r>
              <a:rPr lang="en-IN" sz="1600" b="1" dirty="0">
                <a:latin typeface="Patrick Hand SC"/>
                <a:ea typeface="Patrick Hand SC"/>
                <a:cs typeface="Patrick Hand SC"/>
                <a:sym typeface="Patrick Hand SC"/>
              </a:rPr>
              <a:t>Tab Labels’</a:t>
            </a:r>
            <a:endParaRPr lang="en-IN" sz="1600" dirty="0">
              <a:latin typeface="Patrick Hand SC"/>
              <a:ea typeface="Patrick Hand SC"/>
              <a:cs typeface="Patrick Hand SC"/>
              <a:sym typeface="Patrick Hand SC"/>
            </a:endParaRPr>
          </a:p>
        </p:txBody>
      </p:sp>
      <p:sp>
        <p:nvSpPr>
          <p:cNvPr id="7" name="Google Shape;85;p19">
            <a:extLst>
              <a:ext uri="{FF2B5EF4-FFF2-40B4-BE49-F238E27FC236}">
                <a16:creationId xmlns:a16="http://schemas.microsoft.com/office/drawing/2014/main" id="{315C12EB-CF76-0F4F-44D6-9792080EA80C}"/>
              </a:ext>
            </a:extLst>
          </p:cNvPr>
          <p:cNvSpPr txBox="1">
            <a:spLocks/>
          </p:cNvSpPr>
          <p:nvPr/>
        </p:nvSpPr>
        <p:spPr>
          <a:xfrm>
            <a:off x="4937760" y="4760976"/>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Sangam Bansal</a:t>
            </a:r>
            <a:endParaRPr lang="hi-IN" sz="1600" dirty="0">
              <a:solidFill>
                <a:schemeClr val="bg1"/>
              </a:solidFill>
            </a:endParaRPr>
          </a:p>
        </p:txBody>
      </p:sp>
    </p:spTree>
    <p:extLst>
      <p:ext uri="{BB962C8B-B14F-4D97-AF65-F5344CB8AC3E}">
        <p14:creationId xmlns:p14="http://schemas.microsoft.com/office/powerpoint/2010/main" val="37779243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112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53"/>
        <p:cNvGrpSpPr/>
        <p:nvPr/>
      </p:nvGrpSpPr>
      <p:grpSpPr>
        <a:xfrm>
          <a:off x="0" y="0"/>
          <a:ext cx="0" cy="0"/>
          <a:chOff x="0" y="0"/>
          <a:chExt cx="0" cy="0"/>
        </a:xfrm>
      </p:grpSpPr>
      <p:pic>
        <p:nvPicPr>
          <p:cNvPr id="3" name="Rec2_ImageButton">
            <a:hlinkClick r:id="" action="ppaction://media"/>
            <a:extLst>
              <a:ext uri="{FF2B5EF4-FFF2-40B4-BE49-F238E27FC236}">
                <a16:creationId xmlns:a16="http://schemas.microsoft.com/office/drawing/2014/main" id="{22176761-D197-E8A1-9E55-F565C7E022D0}"/>
              </a:ext>
            </a:extLst>
          </p:cNvPr>
          <p:cNvPicPr>
            <a:picLocks noChangeAspect="1"/>
          </p:cNvPicPr>
          <p:nvPr>
            <a:videoFile r:link="rId1"/>
            <p:extLst>
              <p:ext uri="{DAA4B4D4-6D71-4841-9C94-3DE7FCFB9230}">
                <p14:media xmlns:p14="http://schemas.microsoft.com/office/powerpoint/2010/main" r:embed="rId2">
                  <p14:trim end="2983"/>
                </p14:media>
              </p:ext>
            </p:extLst>
          </p:nvPr>
        </p:nvPicPr>
        <p:blipFill rotWithShape="1">
          <a:blip r:embed="rId6"/>
          <a:srcRect l="8404" r="7339"/>
          <a:stretch>
            <a:fillRect/>
          </a:stretch>
        </p:blipFill>
        <p:spPr>
          <a:xfrm>
            <a:off x="3771000" y="933756"/>
            <a:ext cx="1602000" cy="3261600"/>
          </a:xfrm>
          <a:prstGeom prst="rect">
            <a:avLst/>
          </a:prstGeom>
        </p:spPr>
      </p:pic>
      <p:pic>
        <p:nvPicPr>
          <p:cNvPr id="10" name="Picture 9">
            <a:extLst>
              <a:ext uri="{FF2B5EF4-FFF2-40B4-BE49-F238E27FC236}">
                <a16:creationId xmlns:a16="http://schemas.microsoft.com/office/drawing/2014/main" id="{71F73E58-2A50-2CB9-A622-4F3C422B93AD}"/>
              </a:ext>
            </a:extLst>
          </p:cNvPr>
          <p:cNvPicPr>
            <a:picLocks noChangeAspect="1"/>
          </p:cNvPicPr>
          <p:nvPr/>
        </p:nvPicPr>
        <p:blipFill>
          <a:blip r:embed="rId7"/>
          <a:stretch>
            <a:fillRect/>
          </a:stretch>
        </p:blipFill>
        <p:spPr>
          <a:xfrm>
            <a:off x="3596640" y="754380"/>
            <a:ext cx="1950720" cy="3620353"/>
          </a:xfrm>
          <a:prstGeom prst="rect">
            <a:avLst/>
          </a:prstGeom>
        </p:spPr>
      </p:pic>
      <p:sp>
        <p:nvSpPr>
          <p:cNvPr id="254" name="Google Shape;254;p35"/>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sz="1600" dirty="0">
                <a:latin typeface="Patrick Hand SC"/>
                <a:ea typeface="Patrick Hand SC"/>
                <a:cs typeface="Patrick Hand SC"/>
                <a:sym typeface="Patrick Hand SC"/>
              </a:rPr>
              <a:t>Navigating in Tabs using </a:t>
            </a:r>
          </a:p>
          <a:p>
            <a:pPr marL="0" lvl="0" indent="0" algn="ctr" rtl="0">
              <a:spcBef>
                <a:spcPts val="600"/>
              </a:spcBef>
              <a:spcAft>
                <a:spcPts val="0"/>
              </a:spcAft>
              <a:buNone/>
            </a:pPr>
            <a:endParaRPr lang="en-IN" sz="900" dirty="0">
              <a:sym typeface="Patrick Hand SC"/>
            </a:endParaRPr>
          </a:p>
          <a:p>
            <a:pPr marL="0" lvl="0" indent="0" algn="ctr" rtl="0">
              <a:spcBef>
                <a:spcPts val="600"/>
              </a:spcBef>
              <a:spcAft>
                <a:spcPts val="0"/>
              </a:spcAft>
              <a:buNone/>
            </a:pPr>
            <a:r>
              <a:rPr lang="en-IN" sz="1600" b="1" dirty="0">
                <a:latin typeface="Patrick Hand SC"/>
                <a:ea typeface="Patrick Hand SC"/>
                <a:cs typeface="Patrick Hand SC"/>
                <a:sym typeface="Patrick Hand SC"/>
              </a:rPr>
              <a:t>‘Image Buttons’</a:t>
            </a:r>
            <a:endParaRPr sz="1600" b="1" dirty="0"/>
          </a:p>
        </p:txBody>
      </p:sp>
      <p:sp>
        <p:nvSpPr>
          <p:cNvPr id="255" name="Google Shape;255;p3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Google Shape;85;p19">
            <a:extLst>
              <a:ext uri="{FF2B5EF4-FFF2-40B4-BE49-F238E27FC236}">
                <a16:creationId xmlns:a16="http://schemas.microsoft.com/office/drawing/2014/main" id="{FF6C388B-6192-BE25-A39E-D3AAD3B80E87}"/>
              </a:ext>
            </a:extLst>
          </p:cNvPr>
          <p:cNvSpPr txBox="1">
            <a:spLocks/>
          </p:cNvSpPr>
          <p:nvPr/>
        </p:nvSpPr>
        <p:spPr>
          <a:xfrm>
            <a:off x="4937760" y="4760976"/>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Sangam Bansal</a:t>
            </a:r>
            <a:endParaRPr lang="hi-IN" sz="1600" dirty="0">
              <a:solidFill>
                <a:schemeClr val="bg1"/>
              </a:solidFill>
            </a:endParaRPr>
          </a:p>
        </p:txBody>
      </p:sp>
    </p:spTree>
    <p:extLst>
      <p:ext uri="{BB962C8B-B14F-4D97-AF65-F5344CB8AC3E}">
        <p14:creationId xmlns:p14="http://schemas.microsoft.com/office/powerpoint/2010/main" val="9485285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500" fill="hold"/>
                                        <p:tgtEl>
                                          <p:spTgt spid="2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4">
                                            <p:txEl>
                                              <p:pRg st="2" end="2"/>
                                            </p:txEl>
                                          </p:spTgt>
                                        </p:tgtEl>
                                        <p:attrNameLst>
                                          <p:attrName>style.visibility</p:attrName>
                                        </p:attrNameLst>
                                      </p:cBhvr>
                                      <p:to>
                                        <p:strVal val="visible"/>
                                      </p:to>
                                    </p:set>
                                    <p:anim calcmode="lin" valueType="num">
                                      <p:cBhvr additive="base">
                                        <p:cTn id="11" dur="500" fill="hold"/>
                                        <p:tgtEl>
                                          <p:spTgt spid="25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4">
                                            <p:txEl>
                                              <p:pRg st="2" end="2"/>
                                            </p:txEl>
                                          </p:spTgt>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98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53"/>
        <p:cNvGrpSpPr/>
        <p:nvPr/>
      </p:nvGrpSpPr>
      <p:grpSpPr>
        <a:xfrm>
          <a:off x="0" y="0"/>
          <a:ext cx="0" cy="0"/>
          <a:chOff x="0" y="0"/>
          <a:chExt cx="0" cy="0"/>
        </a:xfrm>
      </p:grpSpPr>
      <p:pic>
        <p:nvPicPr>
          <p:cNvPr id="2" name="Rec2_Scroll">
            <a:hlinkClick r:id="" action="ppaction://media"/>
            <a:extLst>
              <a:ext uri="{FF2B5EF4-FFF2-40B4-BE49-F238E27FC236}">
                <a16:creationId xmlns:a16="http://schemas.microsoft.com/office/drawing/2014/main" id="{BC1B88E3-360C-8D71-3220-DB4E916B4CC1}"/>
              </a:ext>
            </a:extLst>
          </p:cNvPr>
          <p:cNvPicPr>
            <a:picLocks/>
          </p:cNvPicPr>
          <p:nvPr>
            <a:videoFile r:link="rId2"/>
            <p:extLst>
              <p:ext uri="{DAA4B4D4-6D71-4841-9C94-3DE7FCFB9230}">
                <p14:media xmlns:p14="http://schemas.microsoft.com/office/powerpoint/2010/main" r:embed="rId1"/>
              </p:ext>
            </p:extLst>
          </p:nvPr>
        </p:nvPicPr>
        <p:blipFill rotWithShape="1">
          <a:blip r:embed="rId6"/>
          <a:srcRect l="7850" r="7090"/>
          <a:stretch/>
        </p:blipFill>
        <p:spPr>
          <a:xfrm>
            <a:off x="3771000" y="933756"/>
            <a:ext cx="1602000" cy="3261600"/>
          </a:xfrm>
          <a:prstGeom prst="rect">
            <a:avLst/>
          </a:prstGeom>
        </p:spPr>
      </p:pic>
      <p:pic>
        <p:nvPicPr>
          <p:cNvPr id="10" name="Picture 9">
            <a:extLst>
              <a:ext uri="{FF2B5EF4-FFF2-40B4-BE49-F238E27FC236}">
                <a16:creationId xmlns:a16="http://schemas.microsoft.com/office/drawing/2014/main" id="{71F73E58-2A50-2CB9-A622-4F3C422B93AD}"/>
              </a:ext>
            </a:extLst>
          </p:cNvPr>
          <p:cNvPicPr>
            <a:picLocks noChangeAspect="1"/>
          </p:cNvPicPr>
          <p:nvPr/>
        </p:nvPicPr>
        <p:blipFill>
          <a:blip r:embed="rId7"/>
          <a:stretch>
            <a:fillRect/>
          </a:stretch>
        </p:blipFill>
        <p:spPr>
          <a:xfrm>
            <a:off x="3596640" y="754380"/>
            <a:ext cx="1950720" cy="3620353"/>
          </a:xfrm>
          <a:prstGeom prst="rect">
            <a:avLst/>
          </a:prstGeom>
        </p:spPr>
      </p:pic>
      <p:sp>
        <p:nvSpPr>
          <p:cNvPr id="255" name="Google Shape;255;p3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13" name="Google Shape;254;p35">
            <a:extLst>
              <a:ext uri="{FF2B5EF4-FFF2-40B4-BE49-F238E27FC236}">
                <a16:creationId xmlns:a16="http://schemas.microsoft.com/office/drawing/2014/main" id="{A773667C-BA0B-DCD6-F6CA-375F7AA0B7BE}"/>
              </a:ext>
            </a:extLst>
          </p:cNvPr>
          <p:cNvSpPr txBox="1">
            <a:spLocks noGrp="1"/>
          </p:cNvSpPr>
          <p:nvPr>
            <p:ph type="body" idx="1"/>
          </p:nvPr>
        </p:nvSpPr>
        <p:spPr>
          <a:xfrm>
            <a:off x="2137950" y="1973175"/>
            <a:ext cx="1281900" cy="1348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sz="1600" dirty="0">
                <a:latin typeface="Patrick Hand SC"/>
                <a:ea typeface="Patrick Hand SC"/>
                <a:cs typeface="Patrick Hand SC"/>
                <a:sym typeface="Patrick Hand SC"/>
              </a:rPr>
              <a:t>Navigating in Tabs by</a:t>
            </a:r>
            <a:endParaRPr lang="en-IN" sz="900" b="1" dirty="0">
              <a:latin typeface="Patrick Hand SC"/>
              <a:ea typeface="Patrick Hand SC"/>
              <a:cs typeface="Patrick Hand SC"/>
              <a:sym typeface="Patrick Hand SC"/>
            </a:endParaRPr>
          </a:p>
          <a:p>
            <a:pPr marL="0" lvl="0" indent="0" algn="ctr" rtl="0">
              <a:spcBef>
                <a:spcPts val="600"/>
              </a:spcBef>
              <a:spcAft>
                <a:spcPts val="0"/>
              </a:spcAft>
              <a:buNone/>
            </a:pPr>
            <a:endParaRPr lang="en-IN" sz="900" b="1" dirty="0">
              <a:latin typeface="Patrick Hand SC"/>
              <a:ea typeface="Patrick Hand SC"/>
              <a:cs typeface="Patrick Hand SC"/>
              <a:sym typeface="Patrick Hand SC"/>
            </a:endParaRPr>
          </a:p>
          <a:p>
            <a:pPr marL="0" lvl="0" indent="0" algn="ctr" rtl="0">
              <a:spcBef>
                <a:spcPts val="600"/>
              </a:spcBef>
              <a:spcAft>
                <a:spcPts val="0"/>
              </a:spcAft>
              <a:buNone/>
            </a:pPr>
            <a:r>
              <a:rPr lang="en-IN" sz="1600" b="1" dirty="0">
                <a:latin typeface="Patrick Hand SC"/>
                <a:ea typeface="Patrick Hand SC"/>
                <a:cs typeface="Patrick Hand SC"/>
                <a:sym typeface="Patrick Hand SC"/>
              </a:rPr>
              <a:t>’Scrolling’</a:t>
            </a:r>
            <a:endParaRPr sz="1600" b="1" dirty="0"/>
          </a:p>
        </p:txBody>
      </p:sp>
      <p:sp>
        <p:nvSpPr>
          <p:cNvPr id="6" name="Google Shape;85;p19">
            <a:extLst>
              <a:ext uri="{FF2B5EF4-FFF2-40B4-BE49-F238E27FC236}">
                <a16:creationId xmlns:a16="http://schemas.microsoft.com/office/drawing/2014/main" id="{E5DFC900-39DE-9265-9EAF-83396FA3E0E4}"/>
              </a:ext>
            </a:extLst>
          </p:cNvPr>
          <p:cNvSpPr txBox="1">
            <a:spLocks/>
          </p:cNvSpPr>
          <p:nvPr/>
        </p:nvSpPr>
        <p:spPr>
          <a:xfrm>
            <a:off x="4937760" y="4760976"/>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Sangam Bansal</a:t>
            </a:r>
            <a:endParaRPr lang="hi-IN" sz="1600" dirty="0">
              <a:solidFill>
                <a:schemeClr val="bg1"/>
              </a:solidFill>
            </a:endParaRPr>
          </a:p>
        </p:txBody>
      </p:sp>
    </p:spTree>
    <p:extLst>
      <p:ext uri="{BB962C8B-B14F-4D97-AF65-F5344CB8AC3E}">
        <p14:creationId xmlns:p14="http://schemas.microsoft.com/office/powerpoint/2010/main" val="35699739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 calcmode="lin" valueType="num">
                                      <p:cBhvr additive="base">
                                        <p:cTn id="1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10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1840203" y="859474"/>
            <a:ext cx="2345100" cy="31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Firebase</a:t>
            </a:r>
            <a:endParaRPr dirty="0"/>
          </a:p>
        </p:txBody>
      </p:sp>
      <p:sp>
        <p:nvSpPr>
          <p:cNvPr id="132" name="Google Shape;132;p25"/>
          <p:cNvSpPr txBox="1">
            <a:spLocks noGrp="1"/>
          </p:cNvSpPr>
          <p:nvPr>
            <p:ph type="body" idx="1"/>
          </p:nvPr>
        </p:nvSpPr>
        <p:spPr>
          <a:xfrm>
            <a:off x="1840203" y="1275136"/>
            <a:ext cx="2505199" cy="2362143"/>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IN" sz="1600" b="0" i="0" dirty="0">
                <a:solidFill>
                  <a:srgbClr val="000000"/>
                </a:solidFill>
                <a:effectLst/>
                <a:latin typeface="Patrick Hand" panose="00000500000000000000" pitchFamily="2" charset="0"/>
              </a:rPr>
              <a:t>Firebase is a Backend-as-a-Service (BaaS) app development platform that provides hosted backend services such as a real-time database, cloud storage, authentication, crash reporting, machine learning, remote configuration, and hosting for your static files.</a:t>
            </a:r>
            <a:endParaRPr sz="1600" dirty="0">
              <a:solidFill>
                <a:srgbClr val="000000"/>
              </a:solidFill>
              <a:latin typeface="Patrick Hand" panose="00000500000000000000" pitchFamily="2" charset="0"/>
            </a:endParaRPr>
          </a:p>
        </p:txBody>
      </p:sp>
      <p:sp>
        <p:nvSpPr>
          <p:cNvPr id="133" name="Google Shape;133;p2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A56D8A40-3C2C-7AF8-43E3-6158BFC044D4}"/>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3012753" y="3297184"/>
            <a:ext cx="1306463" cy="1306463"/>
          </a:xfrm>
          <a:prstGeom prst="rect">
            <a:avLst/>
          </a:prstGeom>
        </p:spPr>
      </p:pic>
      <p:pic>
        <p:nvPicPr>
          <p:cNvPr id="7" name="Picture 6">
            <a:extLst>
              <a:ext uri="{FF2B5EF4-FFF2-40B4-BE49-F238E27FC236}">
                <a16:creationId xmlns:a16="http://schemas.microsoft.com/office/drawing/2014/main" id="{2B774248-EC59-ACA2-45D4-F3AE61612AE6}"/>
              </a:ext>
            </a:extLst>
          </p:cNvPr>
          <p:cNvPicPr>
            <a:picLocks noChangeAspect="1"/>
          </p:cNvPicPr>
          <p:nvPr/>
        </p:nvPicPr>
        <p:blipFill>
          <a:blip r:embed="rId5"/>
          <a:stretch>
            <a:fillRect/>
          </a:stretch>
        </p:blipFill>
        <p:spPr>
          <a:xfrm rot="540000">
            <a:off x="5597000" y="1314000"/>
            <a:ext cx="1897000" cy="1962000"/>
          </a:xfrm>
          <a:prstGeom prst="rect">
            <a:avLst/>
          </a:prstGeom>
        </p:spPr>
      </p:pic>
      <p:sp>
        <p:nvSpPr>
          <p:cNvPr id="14" name="Google Shape;85;p19">
            <a:extLst>
              <a:ext uri="{FF2B5EF4-FFF2-40B4-BE49-F238E27FC236}">
                <a16:creationId xmlns:a16="http://schemas.microsoft.com/office/drawing/2014/main" id="{4262C4CE-52EC-5321-7BC2-7B8B835A4596}"/>
              </a:ext>
            </a:extLst>
          </p:cNvPr>
          <p:cNvSpPr txBox="1">
            <a:spLocks/>
          </p:cNvSpPr>
          <p:nvPr/>
        </p:nvSpPr>
        <p:spPr>
          <a:xfrm>
            <a:off x="5557266" y="4713209"/>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Sangam Bansal</a:t>
            </a:r>
            <a:endParaRPr lang="hi-IN"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26"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80">
                                          <p:stCondLst>
                                            <p:cond delay="0"/>
                                          </p:stCondLst>
                                        </p:cTn>
                                        <p:tgtEl>
                                          <p:spTgt spid="7"/>
                                        </p:tgtEl>
                                      </p:cBhvr>
                                    </p:animEffect>
                                    <p:anim calcmode="lin" valueType="num">
                                      <p:cBhvr>
                                        <p:cTn id="1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6" dur="26">
                                          <p:stCondLst>
                                            <p:cond delay="650"/>
                                          </p:stCondLst>
                                        </p:cTn>
                                        <p:tgtEl>
                                          <p:spTgt spid="7"/>
                                        </p:tgtEl>
                                      </p:cBhvr>
                                      <p:to x="100000" y="60000"/>
                                    </p:animScale>
                                    <p:animScale>
                                      <p:cBhvr>
                                        <p:cTn id="17" dur="166" decel="50000">
                                          <p:stCondLst>
                                            <p:cond delay="676"/>
                                          </p:stCondLst>
                                        </p:cTn>
                                        <p:tgtEl>
                                          <p:spTgt spid="7"/>
                                        </p:tgtEl>
                                      </p:cBhvr>
                                      <p:to x="100000" y="100000"/>
                                    </p:animScale>
                                    <p:animScale>
                                      <p:cBhvr>
                                        <p:cTn id="18" dur="26">
                                          <p:stCondLst>
                                            <p:cond delay="1312"/>
                                          </p:stCondLst>
                                        </p:cTn>
                                        <p:tgtEl>
                                          <p:spTgt spid="7"/>
                                        </p:tgtEl>
                                      </p:cBhvr>
                                      <p:to x="100000" y="80000"/>
                                    </p:animScale>
                                    <p:animScale>
                                      <p:cBhvr>
                                        <p:cTn id="19" dur="166" decel="50000">
                                          <p:stCondLst>
                                            <p:cond delay="1338"/>
                                          </p:stCondLst>
                                        </p:cTn>
                                        <p:tgtEl>
                                          <p:spTgt spid="7"/>
                                        </p:tgtEl>
                                      </p:cBhvr>
                                      <p:to x="100000" y="100000"/>
                                    </p:animScale>
                                    <p:animScale>
                                      <p:cBhvr>
                                        <p:cTn id="20" dur="26">
                                          <p:stCondLst>
                                            <p:cond delay="1642"/>
                                          </p:stCondLst>
                                        </p:cTn>
                                        <p:tgtEl>
                                          <p:spTgt spid="7"/>
                                        </p:tgtEl>
                                      </p:cBhvr>
                                      <p:to x="100000" y="90000"/>
                                    </p:animScale>
                                    <p:animScale>
                                      <p:cBhvr>
                                        <p:cTn id="21" dur="166" decel="50000">
                                          <p:stCondLst>
                                            <p:cond delay="1668"/>
                                          </p:stCondLst>
                                        </p:cTn>
                                        <p:tgtEl>
                                          <p:spTgt spid="7"/>
                                        </p:tgtEl>
                                      </p:cBhvr>
                                      <p:to x="100000" y="100000"/>
                                    </p:animScale>
                                    <p:animScale>
                                      <p:cBhvr>
                                        <p:cTn id="22" dur="26">
                                          <p:stCondLst>
                                            <p:cond delay="1808"/>
                                          </p:stCondLst>
                                        </p:cTn>
                                        <p:tgtEl>
                                          <p:spTgt spid="7"/>
                                        </p:tgtEl>
                                      </p:cBhvr>
                                      <p:to x="100000" y="95000"/>
                                    </p:animScale>
                                    <p:animScale>
                                      <p:cBhvr>
                                        <p:cTn id="23" dur="166" decel="50000">
                                          <p:stCondLst>
                                            <p:cond delay="1834"/>
                                          </p:stCondLst>
                                        </p:cTn>
                                        <p:tgtEl>
                                          <p:spTgt spid="7"/>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iterate type="wd">
                                    <p:tmPct val="10000"/>
                                  </p:iterate>
                                  <p:childTnLst>
                                    <p:set>
                                      <p:cBhvr>
                                        <p:cTn id="27" dur="1" fill="hold">
                                          <p:stCondLst>
                                            <p:cond delay="0"/>
                                          </p:stCondLst>
                                        </p:cTn>
                                        <p:tgtEl>
                                          <p:spTgt spid="132">
                                            <p:txEl>
                                              <p:pRg st="0" end="0"/>
                                            </p:txEl>
                                          </p:spTgt>
                                        </p:tgtEl>
                                        <p:attrNameLst>
                                          <p:attrName>style.visibility</p:attrName>
                                        </p:attrNameLst>
                                      </p:cBhvr>
                                      <p:to>
                                        <p:strVal val="visible"/>
                                      </p:to>
                                    </p:set>
                                    <p:animEffect transition="in" filter="randombar(horizontal)">
                                      <p:cBhvr>
                                        <p:cTn id="28" dur="500"/>
                                        <p:tgtEl>
                                          <p:spTgt spid="132">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7"/>
          <p:cNvSpPr txBox="1">
            <a:spLocks noGrp="1"/>
          </p:cNvSpPr>
          <p:nvPr>
            <p:ph type="title"/>
          </p:nvPr>
        </p:nvSpPr>
        <p:spPr>
          <a:xfrm>
            <a:off x="1628250" y="678902"/>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800" dirty="0"/>
              <a:t>GLA University</a:t>
            </a:r>
            <a:endParaRPr sz="2800" dirty="0"/>
          </a:p>
        </p:txBody>
      </p:sp>
      <p:sp>
        <p:nvSpPr>
          <p:cNvPr id="447" name="Google Shape;447;p4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a:t>
            </a:r>
            <a:endParaRPr dirty="0"/>
          </a:p>
        </p:txBody>
      </p:sp>
      <p:sp>
        <p:nvSpPr>
          <p:cNvPr id="449" name="Google Shape;449;p47"/>
          <p:cNvSpPr txBox="1"/>
          <p:nvPr/>
        </p:nvSpPr>
        <p:spPr>
          <a:xfrm>
            <a:off x="4972028" y="2845850"/>
            <a:ext cx="1308757" cy="44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Himanshu Sharma</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 </a:t>
            </a:r>
          </a:p>
          <a:p>
            <a:pPr marL="0" lvl="0" indent="0" algn="ctr" rtl="0">
              <a:spcBef>
                <a:spcPts val="0"/>
              </a:spcBef>
              <a:spcAft>
                <a:spcPts val="0"/>
              </a:spcAft>
              <a:buNone/>
            </a:pPr>
            <a:r>
              <a:rPr lang="en" sz="800" dirty="0">
                <a:solidFill>
                  <a:schemeClr val="dk2"/>
                </a:solidFill>
                <a:latin typeface="Patrick Hand"/>
                <a:ea typeface="Patrick Hand"/>
                <a:cs typeface="Patrick Hand"/>
                <a:sym typeface="Patrick Hand"/>
              </a:rPr>
              <a:t>201550062</a:t>
            </a:r>
            <a:endParaRPr sz="800" dirty="0">
              <a:solidFill>
                <a:schemeClr val="dk2"/>
              </a:solidFill>
              <a:latin typeface="Patrick Hand"/>
              <a:ea typeface="Patrick Hand"/>
              <a:cs typeface="Patrick Hand"/>
              <a:sym typeface="Patrick Hand"/>
            </a:endParaRPr>
          </a:p>
        </p:txBody>
      </p:sp>
      <p:sp>
        <p:nvSpPr>
          <p:cNvPr id="12" name="Google Shape;449;p47">
            <a:extLst>
              <a:ext uri="{FF2B5EF4-FFF2-40B4-BE49-F238E27FC236}">
                <a16:creationId xmlns:a16="http://schemas.microsoft.com/office/drawing/2014/main" id="{0154B987-DC47-E193-A87F-7AD98D560541}"/>
              </a:ext>
            </a:extLst>
          </p:cNvPr>
          <p:cNvSpPr txBox="1"/>
          <p:nvPr/>
        </p:nvSpPr>
        <p:spPr>
          <a:xfrm>
            <a:off x="4942002" y="3982328"/>
            <a:ext cx="1368808" cy="600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Sangam Bansal</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 </a:t>
            </a:r>
          </a:p>
          <a:p>
            <a:pPr marL="0" lvl="0" indent="0" algn="ctr" rtl="0">
              <a:spcBef>
                <a:spcPts val="0"/>
              </a:spcBef>
              <a:spcAft>
                <a:spcPts val="0"/>
              </a:spcAft>
              <a:buNone/>
            </a:pPr>
            <a:r>
              <a:rPr lang="en" sz="800" dirty="0">
                <a:solidFill>
                  <a:schemeClr val="dk2"/>
                </a:solidFill>
                <a:latin typeface="Patrick Hand"/>
                <a:ea typeface="Patrick Hand"/>
                <a:cs typeface="Patrick Hand"/>
                <a:sym typeface="Patrick Hand"/>
              </a:rPr>
              <a:t>201550123</a:t>
            </a:r>
            <a:endParaRPr sz="800" dirty="0">
              <a:solidFill>
                <a:schemeClr val="dk2"/>
              </a:solidFill>
              <a:latin typeface="Patrick Hand"/>
              <a:ea typeface="Patrick Hand"/>
              <a:cs typeface="Patrick Hand"/>
              <a:sym typeface="Patrick Hand"/>
            </a:endParaRPr>
          </a:p>
        </p:txBody>
      </p:sp>
      <p:sp>
        <p:nvSpPr>
          <p:cNvPr id="13" name="Google Shape;449;p47">
            <a:extLst>
              <a:ext uri="{FF2B5EF4-FFF2-40B4-BE49-F238E27FC236}">
                <a16:creationId xmlns:a16="http://schemas.microsoft.com/office/drawing/2014/main" id="{A5CA1BA1-CE29-05C2-B348-0DBF71169EC0}"/>
              </a:ext>
            </a:extLst>
          </p:cNvPr>
          <p:cNvSpPr txBox="1"/>
          <p:nvPr/>
        </p:nvSpPr>
        <p:spPr>
          <a:xfrm>
            <a:off x="5017556" y="3422162"/>
            <a:ext cx="1217700" cy="48193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Molika Agarwal</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 </a:t>
            </a:r>
          </a:p>
          <a:p>
            <a:pPr marL="0" lvl="0" indent="0" algn="ctr" rtl="0">
              <a:spcBef>
                <a:spcPts val="0"/>
              </a:spcBef>
              <a:spcAft>
                <a:spcPts val="0"/>
              </a:spcAft>
              <a:buNone/>
            </a:pPr>
            <a:r>
              <a:rPr lang="en" sz="800" dirty="0">
                <a:solidFill>
                  <a:schemeClr val="dk2"/>
                </a:solidFill>
                <a:latin typeface="Patrick Hand"/>
                <a:ea typeface="Patrick Hand"/>
                <a:cs typeface="Patrick Hand"/>
                <a:sym typeface="Patrick Hand"/>
              </a:rPr>
              <a:t>201550083</a:t>
            </a:r>
            <a:endParaRPr sz="800" dirty="0">
              <a:solidFill>
                <a:schemeClr val="dk2"/>
              </a:solidFill>
              <a:latin typeface="Patrick Hand"/>
              <a:ea typeface="Patrick Hand"/>
              <a:cs typeface="Patrick Hand"/>
              <a:sym typeface="Patrick Hand"/>
            </a:endParaRPr>
          </a:p>
        </p:txBody>
      </p:sp>
      <p:sp>
        <p:nvSpPr>
          <p:cNvPr id="14" name="Google Shape;449;p47">
            <a:extLst>
              <a:ext uri="{FF2B5EF4-FFF2-40B4-BE49-F238E27FC236}">
                <a16:creationId xmlns:a16="http://schemas.microsoft.com/office/drawing/2014/main" id="{1C16EC20-CADB-6B26-5128-E8454E351A3E}"/>
              </a:ext>
            </a:extLst>
          </p:cNvPr>
          <p:cNvSpPr txBox="1"/>
          <p:nvPr/>
        </p:nvSpPr>
        <p:spPr>
          <a:xfrm>
            <a:off x="6057177" y="3421082"/>
            <a:ext cx="1217700" cy="44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Prateek Kumar</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 </a:t>
            </a:r>
          </a:p>
          <a:p>
            <a:pPr marL="0" lvl="0" indent="0" algn="ctr" rtl="0">
              <a:spcBef>
                <a:spcPts val="0"/>
              </a:spcBef>
              <a:spcAft>
                <a:spcPts val="0"/>
              </a:spcAft>
              <a:buNone/>
            </a:pPr>
            <a:r>
              <a:rPr lang="en" sz="800" dirty="0">
                <a:solidFill>
                  <a:schemeClr val="dk2"/>
                </a:solidFill>
                <a:latin typeface="Patrick Hand"/>
                <a:ea typeface="Patrick Hand"/>
                <a:cs typeface="Patrick Hand"/>
                <a:sym typeface="Patrick Hand"/>
              </a:rPr>
              <a:t>201550102</a:t>
            </a:r>
            <a:endParaRPr sz="800" dirty="0">
              <a:solidFill>
                <a:schemeClr val="dk2"/>
              </a:solidFill>
              <a:latin typeface="Patrick Hand"/>
              <a:ea typeface="Patrick Hand"/>
              <a:cs typeface="Patrick Hand"/>
              <a:sym typeface="Patrick Hand"/>
            </a:endParaRPr>
          </a:p>
        </p:txBody>
      </p:sp>
      <p:sp>
        <p:nvSpPr>
          <p:cNvPr id="15" name="Google Shape;449;p47">
            <a:extLst>
              <a:ext uri="{FF2B5EF4-FFF2-40B4-BE49-F238E27FC236}">
                <a16:creationId xmlns:a16="http://schemas.microsoft.com/office/drawing/2014/main" id="{46044FC0-D253-1BC2-1A1F-02626B282FD3}"/>
              </a:ext>
            </a:extLst>
          </p:cNvPr>
          <p:cNvSpPr txBox="1"/>
          <p:nvPr/>
        </p:nvSpPr>
        <p:spPr>
          <a:xfrm>
            <a:off x="6032253" y="3980369"/>
            <a:ext cx="1267547" cy="53892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Mayank Saraswat</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 </a:t>
            </a:r>
          </a:p>
          <a:p>
            <a:pPr marL="0" lvl="0" indent="0" algn="ctr" rtl="0">
              <a:spcBef>
                <a:spcPts val="0"/>
              </a:spcBef>
              <a:spcAft>
                <a:spcPts val="0"/>
              </a:spcAft>
              <a:buNone/>
            </a:pPr>
            <a:r>
              <a:rPr lang="en" sz="800" dirty="0">
                <a:solidFill>
                  <a:schemeClr val="dk2"/>
                </a:solidFill>
                <a:latin typeface="Patrick Hand"/>
                <a:ea typeface="Patrick Hand"/>
                <a:cs typeface="Patrick Hand"/>
                <a:sym typeface="Patrick Hand"/>
              </a:rPr>
              <a:t>201550081</a:t>
            </a:r>
            <a:endParaRPr sz="800" dirty="0">
              <a:solidFill>
                <a:schemeClr val="dk2"/>
              </a:solidFill>
              <a:latin typeface="Patrick Hand"/>
              <a:ea typeface="Patrick Hand"/>
              <a:cs typeface="Patrick Hand"/>
              <a:sym typeface="Patrick Hand"/>
            </a:endParaRPr>
          </a:p>
        </p:txBody>
      </p:sp>
      <p:pic>
        <p:nvPicPr>
          <p:cNvPr id="6" name="Picture 5">
            <a:extLst>
              <a:ext uri="{FF2B5EF4-FFF2-40B4-BE49-F238E27FC236}">
                <a16:creationId xmlns:a16="http://schemas.microsoft.com/office/drawing/2014/main" id="{02D1FD32-FC38-85D7-99C8-D284682ED6B2}"/>
              </a:ext>
            </a:extLst>
          </p:cNvPr>
          <p:cNvPicPr>
            <a:picLocks noChangeAspect="1"/>
          </p:cNvPicPr>
          <p:nvPr/>
        </p:nvPicPr>
        <p:blipFill>
          <a:blip r:embed="rId3"/>
          <a:stretch>
            <a:fillRect/>
          </a:stretch>
        </p:blipFill>
        <p:spPr>
          <a:xfrm>
            <a:off x="1485400" y="721611"/>
            <a:ext cx="731598" cy="709650"/>
          </a:xfrm>
          <a:prstGeom prst="rect">
            <a:avLst/>
          </a:prstGeom>
        </p:spPr>
      </p:pic>
      <p:sp>
        <p:nvSpPr>
          <p:cNvPr id="21" name="Google Shape;449;p47">
            <a:extLst>
              <a:ext uri="{FF2B5EF4-FFF2-40B4-BE49-F238E27FC236}">
                <a16:creationId xmlns:a16="http://schemas.microsoft.com/office/drawing/2014/main" id="{3D461D5C-CD03-6ABD-C455-B47C9D58EAE7}"/>
              </a:ext>
            </a:extLst>
          </p:cNvPr>
          <p:cNvSpPr txBox="1"/>
          <p:nvPr/>
        </p:nvSpPr>
        <p:spPr>
          <a:xfrm>
            <a:off x="4572000" y="1043040"/>
            <a:ext cx="1308757" cy="16808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dk2"/>
                </a:solidFill>
                <a:latin typeface="Patrick Hand"/>
                <a:ea typeface="Patrick Hand"/>
                <a:cs typeface="Patrick Hand"/>
                <a:sym typeface="Patrick Hand"/>
              </a:rPr>
              <a:t>Mathura</a:t>
            </a:r>
            <a:endParaRPr dirty="0">
              <a:solidFill>
                <a:schemeClr val="dk2"/>
              </a:solidFill>
              <a:latin typeface="Patrick Hand"/>
              <a:ea typeface="Patrick Hand"/>
              <a:cs typeface="Patrick Hand"/>
              <a:sym typeface="Patrick Hand"/>
            </a:endParaRPr>
          </a:p>
        </p:txBody>
      </p:sp>
      <p:pic>
        <p:nvPicPr>
          <p:cNvPr id="8" name="Picture 7">
            <a:extLst>
              <a:ext uri="{FF2B5EF4-FFF2-40B4-BE49-F238E27FC236}">
                <a16:creationId xmlns:a16="http://schemas.microsoft.com/office/drawing/2014/main" id="{566C54D3-5FEB-6489-16D0-25C012131080}"/>
              </a:ext>
            </a:extLst>
          </p:cNvPr>
          <p:cNvPicPr>
            <a:picLocks noChangeAspect="1"/>
          </p:cNvPicPr>
          <p:nvPr/>
        </p:nvPicPr>
        <p:blipFill>
          <a:blip r:embed="rId4">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3069738" y="2404058"/>
            <a:ext cx="1638308" cy="1638308"/>
          </a:xfrm>
          <a:prstGeom prst="rect">
            <a:avLst/>
          </a:prstGeom>
        </p:spPr>
      </p:pic>
      <p:sp>
        <p:nvSpPr>
          <p:cNvPr id="24" name="Google Shape;449;p47">
            <a:extLst>
              <a:ext uri="{FF2B5EF4-FFF2-40B4-BE49-F238E27FC236}">
                <a16:creationId xmlns:a16="http://schemas.microsoft.com/office/drawing/2014/main" id="{78A65283-DCEB-E5CE-1F28-D4F3A5331C02}"/>
              </a:ext>
            </a:extLst>
          </p:cNvPr>
          <p:cNvSpPr txBox="1"/>
          <p:nvPr/>
        </p:nvSpPr>
        <p:spPr>
          <a:xfrm>
            <a:off x="4766770" y="2480263"/>
            <a:ext cx="1217700" cy="32647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Patrick Hand"/>
                <a:ea typeface="Patrick Hand"/>
                <a:cs typeface="Patrick Hand"/>
                <a:sym typeface="Patrick Hand"/>
              </a:rPr>
              <a:t>Submitted By:</a:t>
            </a:r>
            <a:endParaRPr sz="1000" dirty="0">
              <a:solidFill>
                <a:schemeClr val="dk2"/>
              </a:solidFill>
              <a:latin typeface="Patrick Hand"/>
              <a:ea typeface="Patrick Hand"/>
              <a:cs typeface="Patrick Hand"/>
              <a:sym typeface="Patrick Hand"/>
            </a:endParaRPr>
          </a:p>
        </p:txBody>
      </p:sp>
      <p:sp>
        <p:nvSpPr>
          <p:cNvPr id="25" name="Google Shape;449;p47">
            <a:extLst>
              <a:ext uri="{FF2B5EF4-FFF2-40B4-BE49-F238E27FC236}">
                <a16:creationId xmlns:a16="http://schemas.microsoft.com/office/drawing/2014/main" id="{02AB4970-BAC0-8195-ABAE-893BF00778C8}"/>
              </a:ext>
            </a:extLst>
          </p:cNvPr>
          <p:cNvSpPr txBox="1"/>
          <p:nvPr/>
        </p:nvSpPr>
        <p:spPr>
          <a:xfrm>
            <a:off x="1537000" y="2971340"/>
            <a:ext cx="1217700" cy="25187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Patrick Hand"/>
                <a:ea typeface="Patrick Hand"/>
                <a:cs typeface="Patrick Hand"/>
                <a:sym typeface="Patrick Hand"/>
              </a:rPr>
              <a:t>Submitted To:</a:t>
            </a:r>
            <a:endParaRPr sz="1000" dirty="0">
              <a:solidFill>
                <a:schemeClr val="dk2"/>
              </a:solidFill>
              <a:latin typeface="Patrick Hand"/>
              <a:ea typeface="Patrick Hand"/>
              <a:cs typeface="Patrick Hand"/>
              <a:sym typeface="Patrick Hand"/>
            </a:endParaRPr>
          </a:p>
        </p:txBody>
      </p:sp>
      <p:sp>
        <p:nvSpPr>
          <p:cNvPr id="16" name="Google Shape;449;p47">
            <a:extLst>
              <a:ext uri="{FF2B5EF4-FFF2-40B4-BE49-F238E27FC236}">
                <a16:creationId xmlns:a16="http://schemas.microsoft.com/office/drawing/2014/main" id="{85A4DD40-912D-4393-6EA9-05BF716DB96F}"/>
              </a:ext>
            </a:extLst>
          </p:cNvPr>
          <p:cNvSpPr txBox="1"/>
          <p:nvPr/>
        </p:nvSpPr>
        <p:spPr>
          <a:xfrm>
            <a:off x="6015967" y="2847231"/>
            <a:ext cx="1308757" cy="44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IN" sz="1200" b="1" dirty="0">
                <a:solidFill>
                  <a:schemeClr val="dk1"/>
                </a:solidFill>
                <a:latin typeface="Patrick Hand"/>
                <a:ea typeface="Patrick Hand"/>
                <a:cs typeface="Patrick Hand"/>
                <a:sym typeface="Patrick Hand"/>
              </a:rPr>
              <a:t>Akshit Saxena</a:t>
            </a:r>
            <a:br>
              <a:rPr lang="en-I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B.Tech CS AIML</a:t>
            </a:r>
            <a:endParaRPr lang="en-IN" sz="800" dirty="0">
              <a:solidFill>
                <a:schemeClr val="dk2"/>
              </a:solidFill>
              <a:latin typeface="Patrick Hand"/>
              <a:ea typeface="Patrick Hand"/>
              <a:cs typeface="Patrick Hand"/>
              <a:sym typeface="Patrick Hand"/>
            </a:endParaRPr>
          </a:p>
          <a:p>
            <a:pPr marL="0" lvl="0" indent="0" algn="ctr" rtl="0">
              <a:spcBef>
                <a:spcPts val="0"/>
              </a:spcBef>
              <a:spcAft>
                <a:spcPts val="0"/>
              </a:spcAft>
              <a:buNone/>
            </a:pPr>
            <a:r>
              <a:rPr lang="en-IN" sz="800" dirty="0">
                <a:solidFill>
                  <a:schemeClr val="dk2"/>
                </a:solidFill>
                <a:latin typeface="Patrick Hand"/>
                <a:ea typeface="Patrick Hand"/>
                <a:cs typeface="Patrick Hand"/>
                <a:sym typeface="Patrick Hand"/>
              </a:rPr>
              <a:t>201550018</a:t>
            </a:r>
          </a:p>
        </p:txBody>
      </p:sp>
      <p:sp>
        <p:nvSpPr>
          <p:cNvPr id="17" name="Google Shape;63;p16">
            <a:extLst>
              <a:ext uri="{FF2B5EF4-FFF2-40B4-BE49-F238E27FC236}">
                <a16:creationId xmlns:a16="http://schemas.microsoft.com/office/drawing/2014/main" id="{B64CA1ED-3C68-9D19-6ED1-F55AB83454D7}"/>
              </a:ext>
            </a:extLst>
          </p:cNvPr>
          <p:cNvSpPr txBox="1">
            <a:spLocks/>
          </p:cNvSpPr>
          <p:nvPr/>
        </p:nvSpPr>
        <p:spPr>
          <a:xfrm>
            <a:off x="2041331" y="1774347"/>
            <a:ext cx="5061337" cy="3322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IN" sz="2000" dirty="0"/>
              <a:t>Hybrid Mobile App Development with Flutter</a:t>
            </a:r>
          </a:p>
        </p:txBody>
      </p:sp>
      <p:sp>
        <p:nvSpPr>
          <p:cNvPr id="18" name="Google Shape;449;p47">
            <a:extLst>
              <a:ext uri="{FF2B5EF4-FFF2-40B4-BE49-F238E27FC236}">
                <a16:creationId xmlns:a16="http://schemas.microsoft.com/office/drawing/2014/main" id="{DE2A0C52-8148-F6A4-F1C2-366602E1D4AC}"/>
              </a:ext>
            </a:extLst>
          </p:cNvPr>
          <p:cNvSpPr txBox="1"/>
          <p:nvPr/>
        </p:nvSpPr>
        <p:spPr>
          <a:xfrm>
            <a:off x="1728275" y="3340118"/>
            <a:ext cx="1308757" cy="44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Pankaj Kapoor</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Corporate Trainer</a:t>
            </a:r>
            <a:endParaRPr sz="800" dirty="0">
              <a:solidFill>
                <a:schemeClr val="dk2"/>
              </a:solidFill>
              <a:latin typeface="Patrick Hand"/>
              <a:ea typeface="Patrick Hand"/>
              <a:cs typeface="Patrick Hand"/>
              <a:sym typeface="Patrick Hand"/>
            </a:endParaRPr>
          </a:p>
        </p:txBody>
      </p:sp>
      <p:sp>
        <p:nvSpPr>
          <p:cNvPr id="19" name="Google Shape;449;p47">
            <a:extLst>
              <a:ext uri="{FF2B5EF4-FFF2-40B4-BE49-F238E27FC236}">
                <a16:creationId xmlns:a16="http://schemas.microsoft.com/office/drawing/2014/main" id="{860B5044-8E79-5217-ECF0-6D795332C434}"/>
              </a:ext>
            </a:extLst>
          </p:cNvPr>
          <p:cNvSpPr txBox="1"/>
          <p:nvPr/>
        </p:nvSpPr>
        <p:spPr>
          <a:xfrm>
            <a:off x="1755453" y="3747464"/>
            <a:ext cx="1308757" cy="44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Patrick Hand"/>
                <a:ea typeface="Patrick Hand"/>
                <a:cs typeface="Patrick Hand"/>
                <a:sym typeface="Patrick Hand"/>
              </a:rPr>
              <a:t>Rahul Pradhan</a:t>
            </a:r>
            <a:br>
              <a:rPr lang="en" dirty="0">
                <a:latin typeface="Patrick Hand"/>
                <a:ea typeface="Patrick Hand"/>
                <a:cs typeface="Patrick Hand"/>
                <a:sym typeface="Patrick Hand"/>
              </a:rPr>
            </a:br>
            <a:r>
              <a:rPr lang="en" sz="800" dirty="0">
                <a:solidFill>
                  <a:schemeClr val="dk2"/>
                </a:solidFill>
                <a:latin typeface="Patrick Hand"/>
                <a:ea typeface="Patrick Hand"/>
                <a:cs typeface="Patrick Hand"/>
                <a:sym typeface="Patrick Hand"/>
              </a:rPr>
              <a:t>Asst. Prof. (CEA)</a:t>
            </a:r>
            <a:endParaRPr sz="800" dirty="0">
              <a:solidFill>
                <a:schemeClr val="dk2"/>
              </a:solidFill>
              <a:latin typeface="Patrick Hand"/>
              <a:ea typeface="Patrick Hand"/>
              <a:cs typeface="Patrick Hand"/>
              <a:sym typeface="Patrick Hand"/>
            </a:endParaRPr>
          </a:p>
        </p:txBody>
      </p:sp>
      <p:sp>
        <p:nvSpPr>
          <p:cNvPr id="23" name="Google Shape;85;p19">
            <a:extLst>
              <a:ext uri="{FF2B5EF4-FFF2-40B4-BE49-F238E27FC236}">
                <a16:creationId xmlns:a16="http://schemas.microsoft.com/office/drawing/2014/main" id="{08E03DC4-938E-C064-070C-554D7B67F1B0}"/>
              </a:ext>
            </a:extLst>
          </p:cNvPr>
          <p:cNvSpPr txBox="1">
            <a:spLocks/>
          </p:cNvSpPr>
          <p:nvPr/>
        </p:nvSpPr>
        <p:spPr>
          <a:xfrm>
            <a:off x="2457449" y="1575660"/>
            <a:ext cx="4229100" cy="1622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200" dirty="0"/>
              <a:t>JoVAC – Job Oriented Value Added Course</a:t>
            </a:r>
          </a:p>
        </p:txBody>
      </p:sp>
      <p:sp>
        <p:nvSpPr>
          <p:cNvPr id="26" name="Google Shape;85;p19">
            <a:extLst>
              <a:ext uri="{FF2B5EF4-FFF2-40B4-BE49-F238E27FC236}">
                <a16:creationId xmlns:a16="http://schemas.microsoft.com/office/drawing/2014/main" id="{5BE693E8-10BB-809D-EB33-024183495749}"/>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Himanshu Sharma</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iterate type="wd">
                                    <p:tmPct val="10000"/>
                                  </p:iterate>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iterate type="wd">
                                    <p:tmPct val="10000"/>
                                  </p:iterate>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iterate type="wd">
                                    <p:tmPct val="10000"/>
                                  </p:iterate>
                                  <p:childTnLst>
                                    <p:set>
                                      <p:cBhvr>
                                        <p:cTn id="49" dur="1" fill="hold">
                                          <p:stCondLst>
                                            <p:cond delay="0"/>
                                          </p:stCondLst>
                                        </p:cTn>
                                        <p:tgtEl>
                                          <p:spTgt spid="449"/>
                                        </p:tgtEl>
                                        <p:attrNameLst>
                                          <p:attrName>style.visibility</p:attrName>
                                        </p:attrNameLst>
                                      </p:cBhvr>
                                      <p:to>
                                        <p:strVal val="visible"/>
                                      </p:to>
                                    </p:set>
                                    <p:anim calcmode="lin" valueType="num">
                                      <p:cBhvr additive="base">
                                        <p:cTn id="50" dur="500" fill="hold"/>
                                        <p:tgtEl>
                                          <p:spTgt spid="449"/>
                                        </p:tgtEl>
                                        <p:attrNameLst>
                                          <p:attrName>ppt_x</p:attrName>
                                        </p:attrNameLst>
                                      </p:cBhvr>
                                      <p:tavLst>
                                        <p:tav tm="0">
                                          <p:val>
                                            <p:strVal val="#ppt_x"/>
                                          </p:val>
                                        </p:tav>
                                        <p:tav tm="100000">
                                          <p:val>
                                            <p:strVal val="#ppt_x"/>
                                          </p:val>
                                        </p:tav>
                                      </p:tavLst>
                                    </p:anim>
                                    <p:anim calcmode="lin" valueType="num">
                                      <p:cBhvr additive="base">
                                        <p:cTn id="51" dur="500" fill="hold"/>
                                        <p:tgtEl>
                                          <p:spTgt spid="44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iterate type="wd">
                                    <p:tmPct val="10000"/>
                                  </p:iterate>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iterate type="wd">
                                    <p:tmPct val="10000"/>
                                  </p:iterate>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iterate type="wd">
                                    <p:tmPct val="10000"/>
                                  </p:iterate>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iterate type="wd">
                                    <p:tmPct val="10000"/>
                                  </p:iterate>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iterate type="wd">
                                    <p:tmPct val="10000"/>
                                  </p:iterate>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500" fill="hold"/>
                                        <p:tgtEl>
                                          <p:spTgt spid="15"/>
                                        </p:tgtEl>
                                        <p:attrNameLst>
                                          <p:attrName>ppt_x</p:attrName>
                                        </p:attrNameLst>
                                      </p:cBhvr>
                                      <p:tavLst>
                                        <p:tav tm="0">
                                          <p:val>
                                            <p:strVal val="#ppt_x"/>
                                          </p:val>
                                        </p:tav>
                                        <p:tav tm="100000">
                                          <p:val>
                                            <p:strVal val="#ppt_x"/>
                                          </p:val>
                                        </p:tav>
                                      </p:tavLst>
                                    </p:anim>
                                    <p:anim calcmode="lin" valueType="num">
                                      <p:cBhvr additive="base">
                                        <p:cTn id="7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p:bldP spid="449" grpId="0"/>
      <p:bldP spid="12" grpId="0"/>
      <p:bldP spid="13" grpId="0"/>
      <p:bldP spid="14" grpId="0"/>
      <p:bldP spid="15" grpId="0"/>
      <p:bldP spid="21" grpId="0"/>
      <p:bldP spid="24" grpId="0"/>
      <p:bldP spid="25" grpId="0"/>
      <p:bldP spid="16" grpId="0"/>
      <p:bldP spid="17" grpId="0"/>
      <p:bldP spid="18" grpId="0"/>
      <p:bldP spid="1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 name="Rec3_Add">
            <a:hlinkClick r:id="" action="ppaction://media"/>
            <a:extLst>
              <a:ext uri="{FF2B5EF4-FFF2-40B4-BE49-F238E27FC236}">
                <a16:creationId xmlns:a16="http://schemas.microsoft.com/office/drawing/2014/main" id="{6A00219F-070E-D74E-7E85-57F2396B9E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37776" y="1146593"/>
            <a:ext cx="3966769" cy="2231308"/>
          </a:xfrm>
          <a:prstGeom prst="rect">
            <a:avLst/>
          </a:prstGeom>
        </p:spPr>
      </p:pic>
      <p:pic>
        <p:nvPicPr>
          <p:cNvPr id="4" name="Picture 3">
            <a:extLst>
              <a:ext uri="{FF2B5EF4-FFF2-40B4-BE49-F238E27FC236}">
                <a16:creationId xmlns:a16="http://schemas.microsoft.com/office/drawing/2014/main" id="{038662CC-42F5-B89C-F5D6-13BB2A23DD95}"/>
              </a:ext>
            </a:extLst>
          </p:cNvPr>
          <p:cNvPicPr>
            <a:picLocks noChangeAspect="1"/>
          </p:cNvPicPr>
          <p:nvPr/>
        </p:nvPicPr>
        <p:blipFill>
          <a:blip r:embed="rId6"/>
          <a:stretch>
            <a:fillRect/>
          </a:stretch>
        </p:blipFill>
        <p:spPr>
          <a:xfrm>
            <a:off x="2386934" y="937260"/>
            <a:ext cx="4280566" cy="3802380"/>
          </a:xfrm>
          <a:prstGeom prst="rect">
            <a:avLst/>
          </a:prstGeom>
        </p:spPr>
      </p:pic>
      <p:sp>
        <p:nvSpPr>
          <p:cNvPr id="268" name="Google Shape;268;p3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11" name="Google Shape;103;p22">
            <a:extLst>
              <a:ext uri="{FF2B5EF4-FFF2-40B4-BE49-F238E27FC236}">
                <a16:creationId xmlns:a16="http://schemas.microsoft.com/office/drawing/2014/main" id="{85A0DC4E-D0CF-7970-8F60-DEE5285DA0F2}"/>
              </a:ext>
            </a:extLst>
          </p:cNvPr>
          <p:cNvSpPr txBox="1">
            <a:spLocks/>
          </p:cNvSpPr>
          <p:nvPr/>
        </p:nvSpPr>
        <p:spPr>
          <a:xfrm>
            <a:off x="1804035" y="403860"/>
            <a:ext cx="5535930" cy="4965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IN" dirty="0">
                <a:solidFill>
                  <a:schemeClr val="accent6"/>
                </a:solidFill>
              </a:rPr>
              <a:t>Adding data in our database through our app</a:t>
            </a:r>
          </a:p>
        </p:txBody>
      </p:sp>
      <p:sp>
        <p:nvSpPr>
          <p:cNvPr id="7" name="Google Shape;85;p19">
            <a:extLst>
              <a:ext uri="{FF2B5EF4-FFF2-40B4-BE49-F238E27FC236}">
                <a16:creationId xmlns:a16="http://schemas.microsoft.com/office/drawing/2014/main" id="{C74AC0C9-B838-4049-B7C4-3FF1500DA764}"/>
              </a:ext>
            </a:extLst>
          </p:cNvPr>
          <p:cNvSpPr txBox="1">
            <a:spLocks/>
          </p:cNvSpPr>
          <p:nvPr/>
        </p:nvSpPr>
        <p:spPr>
          <a:xfrm>
            <a:off x="4418076" y="362024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rgbClr val="000000"/>
                </a:solidFill>
              </a:rPr>
              <a:t>Speaker: Himanshu Sharma</a:t>
            </a:r>
            <a:endParaRPr lang="hi-IN" sz="1600" dirty="0">
              <a:solidFill>
                <a:srgbClr val="000000"/>
              </a:solidFill>
            </a:endParaRPr>
          </a:p>
        </p:txBody>
      </p:sp>
    </p:spTree>
    <p:extLst>
      <p:ext uri="{BB962C8B-B14F-4D97-AF65-F5344CB8AC3E}">
        <p14:creationId xmlns:p14="http://schemas.microsoft.com/office/powerpoint/2010/main" val="4412277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1" presetClass="mediacall" presetSubtype="0" fill="hold" nodeType="withEffect">
                                  <p:stCondLst>
                                    <p:cond delay="0"/>
                                  </p:stCondLst>
                                  <p:childTnLst>
                                    <p:cmd type="call" cmd="playFrom(0.0)">
                                      <p:cBhvr>
                                        <p:cTn id="11" dur="34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remove"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9" name="Rec3_Update">
            <a:hlinkClick r:id="" action="ppaction://media"/>
            <a:extLst>
              <a:ext uri="{FF2B5EF4-FFF2-40B4-BE49-F238E27FC236}">
                <a16:creationId xmlns:a16="http://schemas.microsoft.com/office/drawing/2014/main" id="{D7E338DC-ED88-BA0A-F080-BC84E0F45C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3217" y="1144665"/>
            <a:ext cx="3968000" cy="2232000"/>
          </a:xfrm>
          <a:prstGeom prst="rect">
            <a:avLst/>
          </a:prstGeom>
        </p:spPr>
      </p:pic>
      <p:pic>
        <p:nvPicPr>
          <p:cNvPr id="4" name="Picture 3">
            <a:extLst>
              <a:ext uri="{FF2B5EF4-FFF2-40B4-BE49-F238E27FC236}">
                <a16:creationId xmlns:a16="http://schemas.microsoft.com/office/drawing/2014/main" id="{038662CC-42F5-B89C-F5D6-13BB2A23DD95}"/>
              </a:ext>
            </a:extLst>
          </p:cNvPr>
          <p:cNvPicPr>
            <a:picLocks noChangeAspect="1"/>
          </p:cNvPicPr>
          <p:nvPr/>
        </p:nvPicPr>
        <p:blipFill>
          <a:blip r:embed="rId6"/>
          <a:stretch>
            <a:fillRect/>
          </a:stretch>
        </p:blipFill>
        <p:spPr>
          <a:xfrm>
            <a:off x="2386934" y="937260"/>
            <a:ext cx="4280566" cy="3802380"/>
          </a:xfrm>
          <a:prstGeom prst="rect">
            <a:avLst/>
          </a:prstGeom>
        </p:spPr>
      </p:pic>
      <p:sp>
        <p:nvSpPr>
          <p:cNvPr id="268" name="Google Shape;268;p3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8" name="Google Shape;103;p22">
            <a:extLst>
              <a:ext uri="{FF2B5EF4-FFF2-40B4-BE49-F238E27FC236}">
                <a16:creationId xmlns:a16="http://schemas.microsoft.com/office/drawing/2014/main" id="{9149B182-DFD7-F993-CF48-1FC5E3CE6418}"/>
              </a:ext>
            </a:extLst>
          </p:cNvPr>
          <p:cNvSpPr txBox="1">
            <a:spLocks/>
          </p:cNvSpPr>
          <p:nvPr/>
        </p:nvSpPr>
        <p:spPr>
          <a:xfrm>
            <a:off x="1804035" y="403860"/>
            <a:ext cx="5535930" cy="4965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IN" dirty="0">
                <a:solidFill>
                  <a:schemeClr val="accent6"/>
                </a:solidFill>
              </a:rPr>
              <a:t>Updating data in our database through our app</a:t>
            </a:r>
          </a:p>
        </p:txBody>
      </p:sp>
      <p:sp>
        <p:nvSpPr>
          <p:cNvPr id="7" name="Google Shape;85;p19">
            <a:extLst>
              <a:ext uri="{FF2B5EF4-FFF2-40B4-BE49-F238E27FC236}">
                <a16:creationId xmlns:a16="http://schemas.microsoft.com/office/drawing/2014/main" id="{8D558565-DE51-63B1-F1B4-F5F9638FDB68}"/>
              </a:ext>
            </a:extLst>
          </p:cNvPr>
          <p:cNvSpPr txBox="1">
            <a:spLocks/>
          </p:cNvSpPr>
          <p:nvPr/>
        </p:nvSpPr>
        <p:spPr>
          <a:xfrm>
            <a:off x="4418076" y="362024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rgbClr val="000000"/>
                </a:solidFill>
              </a:rPr>
              <a:t>Speaker: Himanshu Sharma</a:t>
            </a:r>
            <a:endParaRPr lang="hi-IN" sz="1600" dirty="0">
              <a:solidFill>
                <a:srgbClr val="000000"/>
              </a:solidFill>
            </a:endParaRPr>
          </a:p>
        </p:txBody>
      </p:sp>
    </p:spTree>
    <p:extLst>
      <p:ext uri="{BB962C8B-B14F-4D97-AF65-F5344CB8AC3E}">
        <p14:creationId xmlns:p14="http://schemas.microsoft.com/office/powerpoint/2010/main" val="4631612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 presetClass="mediacall" presetSubtype="0" fill="hold" nodeType="withEffect">
                                  <p:stCondLst>
                                    <p:cond delay="0"/>
                                  </p:stCondLst>
                                  <p:childTnLst>
                                    <p:cmd type="call" cmd="playFrom(0.0)">
                                      <p:cBhvr>
                                        <p:cTn id="11" dur="156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mute="1">
                <p:cTn id="17" repeatCount="indefinite" fill="remove" display="0">
                  <p:stCondLst>
                    <p:cond delay="indefinite"/>
                  </p:stCondLst>
                </p:cTn>
                <p:tgtEl>
                  <p:spTgt spid="9"/>
                </p:tgtEl>
              </p:cMediaNode>
            </p:video>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8" name="Rec3_Delete">
            <a:hlinkClick r:id="" action="ppaction://media"/>
            <a:extLst>
              <a:ext uri="{FF2B5EF4-FFF2-40B4-BE49-F238E27FC236}">
                <a16:creationId xmlns:a16="http://schemas.microsoft.com/office/drawing/2014/main" id="{6DBC8547-C775-AAF7-99DA-FED154366D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3617" y="1149538"/>
            <a:ext cx="3967200" cy="2231550"/>
          </a:xfrm>
          <a:prstGeom prst="rect">
            <a:avLst/>
          </a:prstGeom>
        </p:spPr>
      </p:pic>
      <p:pic>
        <p:nvPicPr>
          <p:cNvPr id="4" name="Picture 3">
            <a:extLst>
              <a:ext uri="{FF2B5EF4-FFF2-40B4-BE49-F238E27FC236}">
                <a16:creationId xmlns:a16="http://schemas.microsoft.com/office/drawing/2014/main" id="{038662CC-42F5-B89C-F5D6-13BB2A23DD95}"/>
              </a:ext>
            </a:extLst>
          </p:cNvPr>
          <p:cNvPicPr>
            <a:picLocks noChangeAspect="1"/>
          </p:cNvPicPr>
          <p:nvPr/>
        </p:nvPicPr>
        <p:blipFill>
          <a:blip r:embed="rId6"/>
          <a:stretch>
            <a:fillRect/>
          </a:stretch>
        </p:blipFill>
        <p:spPr>
          <a:xfrm>
            <a:off x="2386934" y="937260"/>
            <a:ext cx="4280566" cy="3802380"/>
          </a:xfrm>
          <a:prstGeom prst="rect">
            <a:avLst/>
          </a:prstGeom>
        </p:spPr>
      </p:pic>
      <p:sp>
        <p:nvSpPr>
          <p:cNvPr id="268" name="Google Shape;268;p3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7" name="Google Shape;103;p22">
            <a:extLst>
              <a:ext uri="{FF2B5EF4-FFF2-40B4-BE49-F238E27FC236}">
                <a16:creationId xmlns:a16="http://schemas.microsoft.com/office/drawing/2014/main" id="{F64EB917-1BFA-AC80-DB52-26DC452D32D8}"/>
              </a:ext>
            </a:extLst>
          </p:cNvPr>
          <p:cNvSpPr txBox="1">
            <a:spLocks/>
          </p:cNvSpPr>
          <p:nvPr/>
        </p:nvSpPr>
        <p:spPr>
          <a:xfrm>
            <a:off x="1804035" y="403860"/>
            <a:ext cx="5535930" cy="4965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IN" dirty="0">
                <a:solidFill>
                  <a:schemeClr val="accent6"/>
                </a:solidFill>
              </a:rPr>
              <a:t>Deleting data in our database through our app</a:t>
            </a:r>
          </a:p>
        </p:txBody>
      </p:sp>
      <p:sp>
        <p:nvSpPr>
          <p:cNvPr id="6" name="Google Shape;85;p19">
            <a:extLst>
              <a:ext uri="{FF2B5EF4-FFF2-40B4-BE49-F238E27FC236}">
                <a16:creationId xmlns:a16="http://schemas.microsoft.com/office/drawing/2014/main" id="{35C1C7FB-EDF3-39AA-9BF9-773258A7AA93}"/>
              </a:ext>
            </a:extLst>
          </p:cNvPr>
          <p:cNvSpPr txBox="1">
            <a:spLocks/>
          </p:cNvSpPr>
          <p:nvPr/>
        </p:nvSpPr>
        <p:spPr>
          <a:xfrm>
            <a:off x="4418076" y="362024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rgbClr val="000000"/>
                </a:solidFill>
              </a:rPr>
              <a:t>Speaker: Himanshu Sharma</a:t>
            </a:r>
            <a:endParaRPr lang="hi-IN" sz="1600" dirty="0">
              <a:solidFill>
                <a:srgbClr val="000000"/>
              </a:solidFill>
            </a:endParaRPr>
          </a:p>
        </p:txBody>
      </p:sp>
    </p:spTree>
    <p:extLst>
      <p:ext uri="{BB962C8B-B14F-4D97-AF65-F5344CB8AC3E}">
        <p14:creationId xmlns:p14="http://schemas.microsoft.com/office/powerpoint/2010/main" val="2941064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 presetClass="mediacall" presetSubtype="0" fill="hold" nodeType="withEffect">
                                  <p:stCondLst>
                                    <p:cond delay="0"/>
                                  </p:stCondLst>
                                  <p:childTnLst>
                                    <p:cmd type="call" cmd="playFrom(0.0)">
                                      <p:cBhvr>
                                        <p:cTn id="11" dur="117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mute="1">
                <p:cTn id="17" repeatCount="indefinite" fill="remove" display="0">
                  <p:stCondLst>
                    <p:cond delay="indefinite"/>
                  </p:stCondLst>
                </p:cTn>
                <p:tgtEl>
                  <p:spTgt spid="8"/>
                </p:tgtEl>
              </p:cMediaNode>
            </p:video>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Conclusion</a:t>
            </a:r>
            <a:endParaRPr dirty="0"/>
          </a:p>
        </p:txBody>
      </p:sp>
      <p:sp>
        <p:nvSpPr>
          <p:cNvPr id="276" name="Google Shape;276;p38"/>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IN" sz="2400" dirty="0"/>
              <a:t>Hence, we can create a fully functional and exciting Hybrid Mobile App using Flutter.</a:t>
            </a:r>
          </a:p>
          <a:p>
            <a:pPr marL="0" lvl="0" indent="0" algn="just" rtl="0">
              <a:spcBef>
                <a:spcPts val="600"/>
              </a:spcBef>
              <a:spcAft>
                <a:spcPts val="0"/>
              </a:spcAft>
              <a:buNone/>
            </a:pPr>
            <a:endParaRPr lang="en-IN" dirty="0"/>
          </a:p>
          <a:p>
            <a:pPr marL="0" lvl="0" indent="0" algn="just" rtl="0">
              <a:spcBef>
                <a:spcPts val="600"/>
              </a:spcBef>
              <a:spcAft>
                <a:spcPts val="0"/>
              </a:spcAft>
              <a:buNone/>
            </a:pPr>
            <a:r>
              <a:rPr lang="en-IN" sz="2400" dirty="0"/>
              <a:t>We can even customize the app according to our need and can use same code base for multi-platforms.</a:t>
            </a:r>
            <a:endParaRPr sz="2400" dirty="0"/>
          </a:p>
        </p:txBody>
      </p:sp>
      <p:sp>
        <p:nvSpPr>
          <p:cNvPr id="277" name="Google Shape;277;p3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5" name="Google Shape;85;p19">
            <a:extLst>
              <a:ext uri="{FF2B5EF4-FFF2-40B4-BE49-F238E27FC236}">
                <a16:creationId xmlns:a16="http://schemas.microsoft.com/office/drawing/2014/main" id="{36700D45-2E94-3928-FB42-DF6469EA3EA2}"/>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Akshit Saxena</a:t>
            </a:r>
            <a:endParaRPr lang="hi-IN" sz="1600" dirty="0">
              <a:solidFill>
                <a:schemeClr val="bg1"/>
              </a:solidFill>
            </a:endParaRPr>
          </a:p>
        </p:txBody>
      </p:sp>
    </p:spTree>
    <p:extLst>
      <p:ext uri="{BB962C8B-B14F-4D97-AF65-F5344CB8AC3E}">
        <p14:creationId xmlns:p14="http://schemas.microsoft.com/office/powerpoint/2010/main" val="10840988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iterate type="lt">
                                    <p:tmPct val="10000"/>
                                  </p:iterate>
                                  <p:childTnLst>
                                    <p:set>
                                      <p:cBhvr>
                                        <p:cTn id="11" dur="1" fill="hold">
                                          <p:stCondLst>
                                            <p:cond delay="0"/>
                                          </p:stCondLst>
                                        </p:cTn>
                                        <p:tgtEl>
                                          <p:spTgt spid="276">
                                            <p:txEl>
                                              <p:pRg st="0" end="0"/>
                                            </p:txEl>
                                          </p:spTgt>
                                        </p:tgtEl>
                                        <p:attrNameLst>
                                          <p:attrName>style.visibility</p:attrName>
                                        </p:attrNameLst>
                                      </p:cBhvr>
                                      <p:to>
                                        <p:strVal val="visible"/>
                                      </p:to>
                                    </p:set>
                                    <p:animEffect transition="in" filter="randombar(horizontal)">
                                      <p:cBhvr>
                                        <p:cTn id="12" dur="500"/>
                                        <p:tgtEl>
                                          <p:spTgt spid="276">
                                            <p:txEl>
                                              <p:pRg st="0" end="0"/>
                                            </p:txEl>
                                          </p:spTgt>
                                        </p:tgtEl>
                                      </p:cBhvr>
                                    </p:animEffect>
                                  </p:childTnLst>
                                </p:cTn>
                              </p:par>
                            </p:childTnLst>
                          </p:cTn>
                        </p:par>
                        <p:par>
                          <p:cTn id="13" fill="hold">
                            <p:stCondLst>
                              <p:cond delay="4050"/>
                            </p:stCondLst>
                            <p:childTnLst>
                              <p:par>
                                <p:cTn id="14" presetID="14" presetClass="entr" presetSubtype="10" fill="hold" grpId="0" nodeType="afterEffect">
                                  <p:stCondLst>
                                    <p:cond delay="0"/>
                                  </p:stCondLst>
                                  <p:iterate type="lt">
                                    <p:tmPct val="10000"/>
                                  </p:iterate>
                                  <p:childTnLst>
                                    <p:set>
                                      <p:cBhvr>
                                        <p:cTn id="15" dur="1" fill="hold">
                                          <p:stCondLst>
                                            <p:cond delay="0"/>
                                          </p:stCondLst>
                                        </p:cTn>
                                        <p:tgtEl>
                                          <p:spTgt spid="276">
                                            <p:txEl>
                                              <p:pRg st="2" end="2"/>
                                            </p:txEl>
                                          </p:spTgt>
                                        </p:tgtEl>
                                        <p:attrNameLst>
                                          <p:attrName>style.visibility</p:attrName>
                                        </p:attrNameLst>
                                      </p:cBhvr>
                                      <p:to>
                                        <p:strVal val="visible"/>
                                      </p:to>
                                    </p:set>
                                    <p:animEffect transition="in" filter="randombar(horizontal)">
                                      <p:cBhvr>
                                        <p:cTn id="16" dur="500"/>
                                        <p:tgtEl>
                                          <p:spTgt spid="2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7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References</a:t>
            </a:r>
            <a:endParaRPr dirty="0"/>
          </a:p>
        </p:txBody>
      </p:sp>
      <p:sp>
        <p:nvSpPr>
          <p:cNvPr id="276" name="Google Shape;276;p38"/>
          <p:cNvSpPr txBox="1">
            <a:spLocks noGrp="1"/>
          </p:cNvSpPr>
          <p:nvPr>
            <p:ph type="body" idx="1"/>
          </p:nvPr>
        </p:nvSpPr>
        <p:spPr>
          <a:xfrm>
            <a:off x="1628275" y="1542046"/>
            <a:ext cx="5887500" cy="2908800"/>
          </a:xfrm>
          <a:prstGeom prst="rect">
            <a:avLst/>
          </a:prstGeom>
        </p:spPr>
        <p:txBody>
          <a:bodyPr spcFirstLastPara="1" wrap="square" lIns="0" tIns="0" rIns="0" bIns="0" anchor="t" anchorCtr="0">
            <a:noAutofit/>
          </a:bodyPr>
          <a:lstStyle/>
          <a:p>
            <a:pPr lvl="0">
              <a:lnSpc>
                <a:spcPct val="115000"/>
              </a:lnSpc>
            </a:pPr>
            <a:r>
              <a:rPr lang="en-IN" sz="2200" dirty="0"/>
              <a:t>Notes By Pankaj Kapoor </a:t>
            </a:r>
            <a:r>
              <a:rPr lang="en" sz="1400" i="1" dirty="0">
                <a:solidFill>
                  <a:schemeClr val="dk2"/>
                </a:solidFill>
              </a:rPr>
              <a:t>(Corporate Trainer)</a:t>
            </a:r>
            <a:r>
              <a:rPr lang="en-IN" sz="2200" dirty="0"/>
              <a:t>,</a:t>
            </a:r>
          </a:p>
          <a:p>
            <a:pPr marL="457200" lvl="0" indent="-381000" algn="l" rtl="0">
              <a:lnSpc>
                <a:spcPct val="115000"/>
              </a:lnSpc>
              <a:spcBef>
                <a:spcPts val="600"/>
              </a:spcBef>
              <a:spcAft>
                <a:spcPts val="0"/>
              </a:spcAft>
              <a:buSzPts val="2400"/>
              <a:buChar char="&gt;"/>
            </a:pPr>
            <a:r>
              <a:rPr lang="en-IN" sz="2200" dirty="0"/>
              <a:t>SlideShare,</a:t>
            </a:r>
            <a:endParaRPr sz="2200" dirty="0"/>
          </a:p>
          <a:p>
            <a:pPr marL="457200" lvl="0" indent="-381000" algn="l" rtl="0">
              <a:lnSpc>
                <a:spcPct val="115000"/>
              </a:lnSpc>
              <a:spcBef>
                <a:spcPts val="0"/>
              </a:spcBef>
              <a:spcAft>
                <a:spcPts val="0"/>
              </a:spcAft>
              <a:buSzPts val="2400"/>
              <a:buChar char="&gt;"/>
            </a:pPr>
            <a:r>
              <a:rPr lang="en-IN" sz="2200" dirty="0"/>
              <a:t>Google,</a:t>
            </a:r>
          </a:p>
          <a:p>
            <a:pPr marL="457200" lvl="0" indent="-381000" algn="l" rtl="0">
              <a:lnSpc>
                <a:spcPct val="115000"/>
              </a:lnSpc>
              <a:spcBef>
                <a:spcPts val="0"/>
              </a:spcBef>
              <a:spcAft>
                <a:spcPts val="0"/>
              </a:spcAft>
              <a:buSzPts val="2400"/>
              <a:buChar char="&gt;"/>
            </a:pPr>
            <a:r>
              <a:rPr lang="en-IN" sz="2200" dirty="0" err="1"/>
              <a:t>GeeksforGeeks</a:t>
            </a:r>
            <a:r>
              <a:rPr lang="en-IN" sz="2200" dirty="0"/>
              <a:t>,</a:t>
            </a:r>
          </a:p>
          <a:p>
            <a:pPr marL="457200" lvl="0" indent="-381000" algn="l" rtl="0">
              <a:lnSpc>
                <a:spcPct val="115000"/>
              </a:lnSpc>
              <a:spcBef>
                <a:spcPts val="0"/>
              </a:spcBef>
              <a:spcAft>
                <a:spcPts val="0"/>
              </a:spcAft>
              <a:buSzPts val="2400"/>
              <a:buChar char="&gt;"/>
            </a:pPr>
            <a:r>
              <a:rPr lang="en-IN" sz="2200" dirty="0"/>
              <a:t>Flutter Documentation,</a:t>
            </a:r>
          </a:p>
          <a:p>
            <a:pPr marL="457200" lvl="0" indent="-381000" algn="l" rtl="0">
              <a:lnSpc>
                <a:spcPct val="115000"/>
              </a:lnSpc>
              <a:spcBef>
                <a:spcPts val="0"/>
              </a:spcBef>
              <a:spcAft>
                <a:spcPts val="0"/>
              </a:spcAft>
              <a:buSzPts val="2400"/>
              <a:buChar char="&gt;"/>
            </a:pPr>
            <a:r>
              <a:rPr lang="en-IN" sz="2200" dirty="0" err="1"/>
              <a:t>StackOverflow</a:t>
            </a:r>
            <a:r>
              <a:rPr lang="en-IN" sz="2200" dirty="0"/>
              <a:t>.</a:t>
            </a:r>
          </a:p>
        </p:txBody>
      </p:sp>
      <p:sp>
        <p:nvSpPr>
          <p:cNvPr id="277" name="Google Shape;277;p3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5" name="Google Shape;85;p19">
            <a:extLst>
              <a:ext uri="{FF2B5EF4-FFF2-40B4-BE49-F238E27FC236}">
                <a16:creationId xmlns:a16="http://schemas.microsoft.com/office/drawing/2014/main" id="{A6524FD6-654A-935E-7764-F216CE6DB9B3}"/>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Himanshu Sharma</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6">
                                            <p:txEl>
                                              <p:pRg st="0" end="0"/>
                                            </p:txEl>
                                          </p:spTgt>
                                        </p:tgtEl>
                                        <p:attrNameLst>
                                          <p:attrName>style.visibility</p:attrName>
                                        </p:attrNameLst>
                                      </p:cBhvr>
                                      <p:to>
                                        <p:strVal val="visible"/>
                                      </p:to>
                                    </p:set>
                                    <p:animEffect transition="in" filter="randombar(horizontal)">
                                      <p:cBhvr>
                                        <p:cTn id="12" dur="500"/>
                                        <p:tgtEl>
                                          <p:spTgt spid="276">
                                            <p:txEl>
                                              <p:pRg st="0" end="0"/>
                                            </p:txEl>
                                          </p:spTgt>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276">
                                            <p:txEl>
                                              <p:pRg st="1" end="1"/>
                                            </p:txEl>
                                          </p:spTgt>
                                        </p:tgtEl>
                                        <p:attrNameLst>
                                          <p:attrName>style.visibility</p:attrName>
                                        </p:attrNameLst>
                                      </p:cBhvr>
                                      <p:to>
                                        <p:strVal val="visible"/>
                                      </p:to>
                                    </p:set>
                                    <p:animEffect transition="in" filter="randombar(horizontal)">
                                      <p:cBhvr>
                                        <p:cTn id="16" dur="500"/>
                                        <p:tgtEl>
                                          <p:spTgt spid="276">
                                            <p:txEl>
                                              <p:pRg st="1" end="1"/>
                                            </p:txEl>
                                          </p:spTgt>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276">
                                            <p:txEl>
                                              <p:pRg st="2" end="2"/>
                                            </p:txEl>
                                          </p:spTgt>
                                        </p:tgtEl>
                                        <p:attrNameLst>
                                          <p:attrName>style.visibility</p:attrName>
                                        </p:attrNameLst>
                                      </p:cBhvr>
                                      <p:to>
                                        <p:strVal val="visible"/>
                                      </p:to>
                                    </p:set>
                                    <p:animEffect transition="in" filter="randombar(horizontal)">
                                      <p:cBhvr>
                                        <p:cTn id="20" dur="500"/>
                                        <p:tgtEl>
                                          <p:spTgt spid="276">
                                            <p:txEl>
                                              <p:pRg st="2" end="2"/>
                                            </p:txEl>
                                          </p:spTgt>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76">
                                            <p:txEl>
                                              <p:pRg st="3" end="3"/>
                                            </p:txEl>
                                          </p:spTgt>
                                        </p:tgtEl>
                                        <p:attrNameLst>
                                          <p:attrName>style.visibility</p:attrName>
                                        </p:attrNameLst>
                                      </p:cBhvr>
                                      <p:to>
                                        <p:strVal val="visible"/>
                                      </p:to>
                                    </p:set>
                                    <p:animEffect transition="in" filter="randombar(horizontal)">
                                      <p:cBhvr>
                                        <p:cTn id="24" dur="500"/>
                                        <p:tgtEl>
                                          <p:spTgt spid="276">
                                            <p:txEl>
                                              <p:pRg st="3" end="3"/>
                                            </p:txEl>
                                          </p:spTgt>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276">
                                            <p:txEl>
                                              <p:pRg st="4" end="4"/>
                                            </p:txEl>
                                          </p:spTgt>
                                        </p:tgtEl>
                                        <p:attrNameLst>
                                          <p:attrName>style.visibility</p:attrName>
                                        </p:attrNameLst>
                                      </p:cBhvr>
                                      <p:to>
                                        <p:strVal val="visible"/>
                                      </p:to>
                                    </p:set>
                                    <p:animEffect transition="in" filter="randombar(horizontal)">
                                      <p:cBhvr>
                                        <p:cTn id="28" dur="500"/>
                                        <p:tgtEl>
                                          <p:spTgt spid="276">
                                            <p:txEl>
                                              <p:pRg st="4" end="4"/>
                                            </p:txEl>
                                          </p:spTgt>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276">
                                            <p:txEl>
                                              <p:pRg st="5" end="5"/>
                                            </p:txEl>
                                          </p:spTgt>
                                        </p:tgtEl>
                                        <p:attrNameLst>
                                          <p:attrName>style.visibility</p:attrName>
                                        </p:attrNameLst>
                                      </p:cBhvr>
                                      <p:to>
                                        <p:strVal val="visible"/>
                                      </p:to>
                                    </p:set>
                                    <p:animEffect transition="in" filter="randombar(horizontal)">
                                      <p:cBhvr>
                                        <p:cTn id="32" dur="500"/>
                                        <p:tgtEl>
                                          <p:spTgt spid="2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7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69" name="Google Shape;269;p37"/>
          <p:cNvSpPr txBox="1">
            <a:spLocks noGrp="1"/>
          </p:cNvSpPr>
          <p:nvPr>
            <p:ph type="ctrTitle" idx="4294967295"/>
          </p:nvPr>
        </p:nvSpPr>
        <p:spPr>
          <a:xfrm>
            <a:off x="2367516" y="1887071"/>
            <a:ext cx="4408968"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6"/>
                </a:solidFill>
              </a:rPr>
              <a:t>Thanks You!</a:t>
            </a:r>
            <a:endParaRPr sz="6000" dirty="0">
              <a:solidFill>
                <a:schemeClr val="accent6"/>
              </a:solidFill>
            </a:endParaRPr>
          </a:p>
        </p:txBody>
      </p:sp>
      <p:sp>
        <p:nvSpPr>
          <p:cNvPr id="270" name="Google Shape;270;p37"/>
          <p:cNvSpPr txBox="1">
            <a:spLocks noGrp="1"/>
          </p:cNvSpPr>
          <p:nvPr>
            <p:ph type="subTitle" idx="4294967295"/>
          </p:nvPr>
        </p:nvSpPr>
        <p:spPr>
          <a:xfrm>
            <a:off x="3205701" y="2570771"/>
            <a:ext cx="2732598" cy="6837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3600" b="1" dirty="0">
                <a:solidFill>
                  <a:schemeClr val="lt1"/>
                </a:solidFill>
              </a:rPr>
              <a:t>Any questions?</a:t>
            </a:r>
          </a:p>
        </p:txBody>
      </p:sp>
      <p:sp>
        <p:nvSpPr>
          <p:cNvPr id="5" name="Google Shape;85;p19">
            <a:extLst>
              <a:ext uri="{FF2B5EF4-FFF2-40B4-BE49-F238E27FC236}">
                <a16:creationId xmlns:a16="http://schemas.microsoft.com/office/drawing/2014/main" id="{AED95F89-7086-90C1-233B-81C1CDAB1D36}"/>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Himanshu Sharma</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0">
                                            <p:txEl>
                                              <p:pRg st="0" end="0"/>
                                            </p:txEl>
                                          </p:spTgt>
                                        </p:tgtEl>
                                        <p:attrNameLst>
                                          <p:attrName>style.visibility</p:attrName>
                                        </p:attrNameLst>
                                      </p:cBhvr>
                                      <p:to>
                                        <p:strVal val="visible"/>
                                      </p:to>
                                    </p:set>
                                    <p:animEffect transition="in" filter="randombar(horizontal)">
                                      <p:cBhvr>
                                        <p:cTn id="12" dur="500"/>
                                        <p:tgtEl>
                                          <p:spTgt spid="2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27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What is Flutter?</a:t>
            </a:r>
            <a:endParaRPr dirty="0"/>
          </a:p>
        </p:txBody>
      </p:sp>
      <p:sp>
        <p:nvSpPr>
          <p:cNvPr id="85" name="Google Shape;85;p19"/>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Flutter - </a:t>
            </a:r>
            <a:r>
              <a:rPr lang="hi-IN" dirty="0"/>
              <a:t>एक</a:t>
            </a:r>
            <a:r>
              <a:rPr lang="en" dirty="0"/>
              <a:t> SDK</a:t>
            </a:r>
            <a:endParaRPr dirty="0"/>
          </a:p>
        </p:txBody>
      </p:sp>
      <p:sp>
        <p:nvSpPr>
          <p:cNvPr id="5" name="Google Shape;85;p19">
            <a:extLst>
              <a:ext uri="{FF2B5EF4-FFF2-40B4-BE49-F238E27FC236}">
                <a16:creationId xmlns:a16="http://schemas.microsoft.com/office/drawing/2014/main" id="{992B00E6-9589-F669-86D2-1EA8DE0A2D60}"/>
              </a:ext>
            </a:extLst>
          </p:cNvPr>
          <p:cNvSpPr txBox="1">
            <a:spLocks/>
          </p:cNvSpPr>
          <p:nvPr/>
        </p:nvSpPr>
        <p:spPr>
          <a:xfrm>
            <a:off x="4657344" y="4803648"/>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Mayank Saraswat</a:t>
            </a:r>
            <a:endParaRPr lang="hi-IN"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animEffect transition="in" filter="fade">
                                      <p:cBhvr>
                                        <p:cTn id="10"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644300" y="1181510"/>
            <a:ext cx="5306700"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sz="6000" dirty="0">
                <a:solidFill>
                  <a:schemeClr val="accent6"/>
                </a:solidFill>
              </a:rPr>
              <a:t>फ्लटर</a:t>
            </a:r>
            <a:r>
              <a:rPr lang="en" sz="6000" dirty="0">
                <a:solidFill>
                  <a:schemeClr val="accent6"/>
                </a:solidFill>
              </a:rPr>
              <a:t>!</a:t>
            </a:r>
            <a:endParaRPr sz="6000" dirty="0">
              <a:solidFill>
                <a:schemeClr val="accent6"/>
              </a:solidFill>
            </a:endParaRPr>
          </a:p>
        </p:txBody>
      </p:sp>
      <p:sp>
        <p:nvSpPr>
          <p:cNvPr id="78" name="Google Shape;78;p18"/>
          <p:cNvSpPr txBox="1">
            <a:spLocks noGrp="1"/>
          </p:cNvSpPr>
          <p:nvPr>
            <p:ph type="subTitle" idx="4294967295"/>
          </p:nvPr>
        </p:nvSpPr>
        <p:spPr>
          <a:xfrm>
            <a:off x="1918700" y="1985505"/>
            <a:ext cx="5306700" cy="1857300"/>
          </a:xfrm>
          <a:prstGeom prst="rect">
            <a:avLst/>
          </a:prstGeom>
        </p:spPr>
        <p:txBody>
          <a:bodyPr spcFirstLastPara="1" wrap="square" lIns="0" tIns="0" rIns="0" bIns="0" anchor="t" anchorCtr="0">
            <a:noAutofit/>
          </a:bodyPr>
          <a:lstStyle/>
          <a:p>
            <a:pPr marL="342900" indent="-342900">
              <a:buClr>
                <a:schemeClr val="bg1"/>
              </a:buClr>
              <a:buSzPct val="100000"/>
              <a:buFont typeface="Arial" panose="020B0604020202020204" pitchFamily="34" charset="0"/>
              <a:buChar char="•"/>
            </a:pPr>
            <a:r>
              <a:rPr lang="en" b="1" dirty="0">
                <a:solidFill>
                  <a:schemeClr val="bg1"/>
                </a:solidFill>
              </a:rPr>
              <a:t>A SDK</a:t>
            </a:r>
          </a:p>
          <a:p>
            <a:pPr marL="342900" indent="-342900">
              <a:buClr>
                <a:schemeClr val="bg1"/>
              </a:buClr>
              <a:buSzPct val="100000"/>
              <a:buFont typeface="Arial" panose="020B0604020202020204" pitchFamily="34" charset="0"/>
              <a:buChar char="•"/>
            </a:pPr>
            <a:r>
              <a:rPr lang="en" b="1" dirty="0">
                <a:solidFill>
                  <a:schemeClr val="bg1"/>
                </a:solidFill>
              </a:rPr>
              <a:t>Hybrid</a:t>
            </a:r>
          </a:p>
          <a:p>
            <a:pPr marL="342900" indent="-342900">
              <a:buClr>
                <a:schemeClr val="bg1"/>
              </a:buClr>
              <a:buSzPct val="100000"/>
              <a:buFont typeface="Arial" panose="020B0604020202020204" pitchFamily="34" charset="0"/>
              <a:buChar char="•"/>
            </a:pPr>
            <a:r>
              <a:rPr lang="en" b="1" dirty="0">
                <a:solidFill>
                  <a:schemeClr val="bg1"/>
                </a:solidFill>
              </a:rPr>
              <a:t>Open-Source Framework</a:t>
            </a:r>
          </a:p>
          <a:p>
            <a:pPr marL="342900" indent="-342900">
              <a:buClr>
                <a:schemeClr val="bg1"/>
              </a:buClr>
              <a:buSzPct val="100000"/>
              <a:buFont typeface="Arial" panose="020B0604020202020204" pitchFamily="34" charset="0"/>
              <a:buChar char="•"/>
            </a:pPr>
            <a:r>
              <a:rPr lang="en-IN" b="1" dirty="0">
                <a:solidFill>
                  <a:schemeClr val="bg1"/>
                </a:solidFill>
              </a:rPr>
              <a:t>Ba</a:t>
            </a:r>
            <a:r>
              <a:rPr lang="en" b="1" dirty="0">
                <a:solidFill>
                  <a:schemeClr val="bg1"/>
                </a:solidFill>
              </a:rPr>
              <a:t>cked by Google</a:t>
            </a: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4</a:t>
            </a:r>
            <a:endParaRPr dirty="0"/>
          </a:p>
        </p:txBody>
      </p:sp>
      <p:sp>
        <p:nvSpPr>
          <p:cNvPr id="5" name="Google Shape;567;p50">
            <a:extLst>
              <a:ext uri="{FF2B5EF4-FFF2-40B4-BE49-F238E27FC236}">
                <a16:creationId xmlns:a16="http://schemas.microsoft.com/office/drawing/2014/main" id="{D1411CD8-B1B6-2138-9D42-770107B32AE5}"/>
              </a:ext>
            </a:extLst>
          </p:cNvPr>
          <p:cNvSpPr/>
          <p:nvPr/>
        </p:nvSpPr>
        <p:spPr>
          <a:xfrm>
            <a:off x="5857265" y="3050284"/>
            <a:ext cx="736378" cy="911706"/>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4;p50">
            <a:extLst>
              <a:ext uri="{FF2B5EF4-FFF2-40B4-BE49-F238E27FC236}">
                <a16:creationId xmlns:a16="http://schemas.microsoft.com/office/drawing/2014/main" id="{1BF65CDB-09AE-00EF-DE3C-710799746287}"/>
              </a:ext>
            </a:extLst>
          </p:cNvPr>
          <p:cNvSpPr/>
          <p:nvPr/>
        </p:nvSpPr>
        <p:spPr>
          <a:xfrm>
            <a:off x="6046241" y="1426514"/>
            <a:ext cx="1275869" cy="1117982"/>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p19">
            <a:extLst>
              <a:ext uri="{FF2B5EF4-FFF2-40B4-BE49-F238E27FC236}">
                <a16:creationId xmlns:a16="http://schemas.microsoft.com/office/drawing/2014/main" id="{06B631B0-993E-58C1-87A8-E93EBDAC9DEA}"/>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Mayank Saraswat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12" dur="500"/>
                                        <p:tgtEl>
                                          <p:spTgt spid="78">
                                            <p:txEl>
                                              <p:pRg st="0" end="0"/>
                                            </p:txEl>
                                          </p:spTgt>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6" dur="500"/>
                                        <p:tgtEl>
                                          <p:spTgt spid="78">
                                            <p:txEl>
                                              <p:pRg st="1" end="1"/>
                                            </p:txEl>
                                          </p:spTgt>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20" dur="500"/>
                                        <p:tgtEl>
                                          <p:spTgt spid="78">
                                            <p:txEl>
                                              <p:pRg st="2" end="2"/>
                                            </p:txEl>
                                          </p:spTgt>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4" dur="500"/>
                                        <p:tgtEl>
                                          <p:spTgt spid="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3135950" y="922850"/>
            <a:ext cx="2872200" cy="3588300"/>
          </a:xfrm>
          <a:prstGeom prst="rect">
            <a:avLst/>
          </a:prstGeom>
        </p:spPr>
        <p:txBody>
          <a:bodyPr spcFirstLastPara="1" wrap="square" lIns="0" tIns="0" rIns="0" bIns="0" anchor="ctr" anchorCtr="0">
            <a:noAutofit/>
          </a:bodyPr>
          <a:lstStyle/>
          <a:p>
            <a:pPr marL="342900" lvl="0" indent="-342900" algn="ctr" rtl="0">
              <a:spcBef>
                <a:spcPts val="600"/>
              </a:spcBef>
              <a:spcAft>
                <a:spcPts val="0"/>
              </a:spcAft>
              <a:buFont typeface="Wingdings" panose="05000000000000000000" pitchFamily="2" charset="2"/>
              <a:buChar char="q"/>
            </a:pPr>
            <a:r>
              <a:rPr lang="en" sz="2800" dirty="0"/>
              <a:t>SDK</a:t>
            </a:r>
          </a:p>
          <a:p>
            <a:pPr marL="342900" lvl="0" indent="-342900" algn="ctr" rtl="0">
              <a:spcBef>
                <a:spcPts val="600"/>
              </a:spcBef>
              <a:spcAft>
                <a:spcPts val="0"/>
              </a:spcAft>
              <a:buFont typeface="Wingdings" panose="05000000000000000000" pitchFamily="2" charset="2"/>
              <a:buChar char="q"/>
            </a:pPr>
            <a:r>
              <a:rPr lang="en" sz="2800" dirty="0"/>
              <a:t>Framework</a:t>
            </a:r>
          </a:p>
          <a:p>
            <a:pPr marL="342900" lvl="0" indent="-342900" algn="ctr" rtl="0">
              <a:spcBef>
                <a:spcPts val="600"/>
              </a:spcBef>
              <a:spcAft>
                <a:spcPts val="0"/>
              </a:spcAft>
              <a:buFont typeface="Wingdings" panose="05000000000000000000" pitchFamily="2" charset="2"/>
              <a:buChar char="q"/>
            </a:pPr>
            <a:r>
              <a:rPr lang="en" sz="2800" dirty="0"/>
              <a:t>Why Uniformity?</a:t>
            </a:r>
            <a:endParaRPr sz="2800" dirty="0"/>
          </a:p>
        </p:txBody>
      </p:sp>
      <p:sp>
        <p:nvSpPr>
          <p:cNvPr id="91" name="Google Shape;91;p20"/>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4" name="Google Shape;77;p18">
            <a:extLst>
              <a:ext uri="{FF2B5EF4-FFF2-40B4-BE49-F238E27FC236}">
                <a16:creationId xmlns:a16="http://schemas.microsoft.com/office/drawing/2014/main" id="{ACDBEDA4-F14C-AF01-13CE-E6E6CC5B365D}"/>
              </a:ext>
            </a:extLst>
          </p:cNvPr>
          <p:cNvSpPr txBox="1">
            <a:spLocks/>
          </p:cNvSpPr>
          <p:nvPr/>
        </p:nvSpPr>
        <p:spPr>
          <a:xfrm>
            <a:off x="3467829" y="1205132"/>
            <a:ext cx="2208342" cy="68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IN" sz="6000" dirty="0">
                <a:solidFill>
                  <a:schemeClr val="accent6"/>
                </a:solidFill>
              </a:rPr>
              <a:t>?</a:t>
            </a:r>
            <a:endParaRPr lang="hi-IN" sz="6000" dirty="0">
              <a:solidFill>
                <a:schemeClr val="accent6"/>
              </a:solidFill>
            </a:endParaRPr>
          </a:p>
        </p:txBody>
      </p:sp>
      <p:sp>
        <p:nvSpPr>
          <p:cNvPr id="5" name="Google Shape;85;p19">
            <a:extLst>
              <a:ext uri="{FF2B5EF4-FFF2-40B4-BE49-F238E27FC236}">
                <a16:creationId xmlns:a16="http://schemas.microsoft.com/office/drawing/2014/main" id="{DF6865C3-F18B-DE38-3958-B1BA5DB10580}"/>
              </a:ext>
            </a:extLst>
          </p:cNvPr>
          <p:cNvSpPr txBox="1">
            <a:spLocks/>
          </p:cNvSpPr>
          <p:nvPr/>
        </p:nvSpPr>
        <p:spPr>
          <a:xfrm>
            <a:off x="3981169" y="4306947"/>
            <a:ext cx="2249424" cy="416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rgbClr val="000000"/>
                </a:solidFill>
              </a:rPr>
              <a:t>Speaker: Mayank Saraswat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0">
                                            <p:txEl>
                                              <p:pRg st="0" end="0"/>
                                            </p:txEl>
                                          </p:spTgt>
                                        </p:tgtEl>
                                        <p:attrNameLst>
                                          <p:attrName>style.visibility</p:attrName>
                                        </p:attrNameLst>
                                      </p:cBhvr>
                                      <p:to>
                                        <p:strVal val="visible"/>
                                      </p:to>
                                    </p:set>
                                    <p:animEffect transition="in" filter="randombar(horizontal)">
                                      <p:cBhvr>
                                        <p:cTn id="12" dur="500"/>
                                        <p:tgtEl>
                                          <p:spTgt spid="90">
                                            <p:txEl>
                                              <p:pRg st="0" end="0"/>
                                            </p:txEl>
                                          </p:spTgt>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90">
                                            <p:txEl>
                                              <p:pRg st="1" end="1"/>
                                            </p:txEl>
                                          </p:spTgt>
                                        </p:tgtEl>
                                        <p:attrNameLst>
                                          <p:attrName>style.visibility</p:attrName>
                                        </p:attrNameLst>
                                      </p:cBhvr>
                                      <p:to>
                                        <p:strVal val="visible"/>
                                      </p:to>
                                    </p:set>
                                    <p:animEffect transition="in" filter="randombar(horizontal)">
                                      <p:cBhvr>
                                        <p:cTn id="16" dur="500"/>
                                        <p:tgtEl>
                                          <p:spTgt spid="90">
                                            <p:txEl>
                                              <p:pRg st="1" end="1"/>
                                            </p:txEl>
                                          </p:spTgt>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90">
                                            <p:txEl>
                                              <p:pRg st="2" end="2"/>
                                            </p:txEl>
                                          </p:spTgt>
                                        </p:tgtEl>
                                        <p:attrNameLst>
                                          <p:attrName>style.visibility</p:attrName>
                                        </p:attrNameLst>
                                      </p:cBhvr>
                                      <p:to>
                                        <p:strVal val="visible"/>
                                      </p:to>
                                    </p:set>
                                    <p:animEffect transition="in" filter="randombar(horizontal)">
                                      <p:cBhvr>
                                        <p:cTn id="20" dur="500"/>
                                        <p:tgtEl>
                                          <p:spTgt spid="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dirty="0"/>
              <a:t>2</a:t>
            </a:r>
            <a:r>
              <a:rPr lang="en" dirty="0"/>
              <a:t>.</a:t>
            </a:r>
            <a:endParaRPr dirty="0"/>
          </a:p>
          <a:p>
            <a:pPr marL="0" lvl="0" indent="0" algn="ctr" rtl="0">
              <a:spcBef>
                <a:spcPts val="0"/>
              </a:spcBef>
              <a:spcAft>
                <a:spcPts val="0"/>
              </a:spcAft>
              <a:buNone/>
            </a:pPr>
            <a:r>
              <a:rPr lang="en" dirty="0"/>
              <a:t>Dart?</a:t>
            </a:r>
            <a:endParaRPr dirty="0"/>
          </a:p>
        </p:txBody>
      </p:sp>
      <p:sp>
        <p:nvSpPr>
          <p:cNvPr id="85" name="Google Shape;85;p19"/>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Dart - </a:t>
            </a:r>
            <a:r>
              <a:rPr lang="hi-IN" dirty="0"/>
              <a:t>एक </a:t>
            </a:r>
            <a:r>
              <a:rPr lang="en" dirty="0"/>
              <a:t>Programming </a:t>
            </a:r>
            <a:r>
              <a:rPr lang="en-IN" dirty="0"/>
              <a:t>Language</a:t>
            </a:r>
            <a:endParaRPr dirty="0"/>
          </a:p>
        </p:txBody>
      </p:sp>
      <p:sp>
        <p:nvSpPr>
          <p:cNvPr id="5" name="Google Shape;85;p19">
            <a:extLst>
              <a:ext uri="{FF2B5EF4-FFF2-40B4-BE49-F238E27FC236}">
                <a16:creationId xmlns:a16="http://schemas.microsoft.com/office/drawing/2014/main" id="{EE30A972-5890-BFC3-9E13-F7DD7053BF85}"/>
              </a:ext>
            </a:extLst>
          </p:cNvPr>
          <p:cNvSpPr txBox="1">
            <a:spLocks/>
          </p:cNvSpPr>
          <p:nvPr/>
        </p:nvSpPr>
        <p:spPr>
          <a:xfrm>
            <a:off x="4821936" y="4791456"/>
            <a:ext cx="2249424" cy="3520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Prateek Kumar</a:t>
            </a:r>
            <a:endParaRPr lang="hi-IN" sz="1600" dirty="0">
              <a:solidFill>
                <a:schemeClr val="bg1"/>
              </a:solidFill>
            </a:endParaRPr>
          </a:p>
        </p:txBody>
      </p:sp>
    </p:spTree>
    <p:extLst>
      <p:ext uri="{BB962C8B-B14F-4D97-AF65-F5344CB8AC3E}">
        <p14:creationId xmlns:p14="http://schemas.microsoft.com/office/powerpoint/2010/main" val="11055544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animEffect transition="in" filter="fade">
                                      <p:cBhvr>
                                        <p:cTn id="10"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644300" y="1160341"/>
            <a:ext cx="5306700"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sz="6000" dirty="0">
                <a:solidFill>
                  <a:schemeClr val="accent6"/>
                </a:solidFill>
              </a:rPr>
              <a:t>डार्ट</a:t>
            </a:r>
            <a:r>
              <a:rPr lang="en" sz="6000" dirty="0">
                <a:solidFill>
                  <a:schemeClr val="accent6"/>
                </a:solidFill>
              </a:rPr>
              <a:t>!</a:t>
            </a:r>
            <a:endParaRPr sz="6000" dirty="0">
              <a:solidFill>
                <a:schemeClr val="accent6"/>
              </a:solidFill>
            </a:endParaRPr>
          </a:p>
        </p:txBody>
      </p:sp>
      <p:sp>
        <p:nvSpPr>
          <p:cNvPr id="78" name="Google Shape;78;p18"/>
          <p:cNvSpPr txBox="1">
            <a:spLocks noGrp="1"/>
          </p:cNvSpPr>
          <p:nvPr>
            <p:ph type="subTitle" idx="4294967295"/>
          </p:nvPr>
        </p:nvSpPr>
        <p:spPr>
          <a:xfrm>
            <a:off x="1918700" y="1985505"/>
            <a:ext cx="5306700" cy="1857300"/>
          </a:xfrm>
          <a:prstGeom prst="rect">
            <a:avLst/>
          </a:prstGeom>
        </p:spPr>
        <p:txBody>
          <a:bodyPr spcFirstLastPara="1" wrap="square" lIns="0" tIns="0" rIns="0" bIns="0" anchor="t" anchorCtr="0">
            <a:noAutofit/>
          </a:bodyPr>
          <a:lstStyle/>
          <a:p>
            <a:pPr marL="342900" indent="-342900">
              <a:buClr>
                <a:schemeClr val="bg1"/>
              </a:buClr>
              <a:buSzPct val="100000"/>
              <a:buFont typeface="Arial" panose="020B0604020202020204" pitchFamily="34" charset="0"/>
              <a:buChar char="•"/>
            </a:pPr>
            <a:r>
              <a:rPr lang="en" b="1" dirty="0">
                <a:solidFill>
                  <a:schemeClr val="bg1"/>
                </a:solidFill>
              </a:rPr>
              <a:t>Object Oriented Language</a:t>
            </a:r>
          </a:p>
          <a:p>
            <a:pPr marL="342900" indent="-342900">
              <a:buClr>
                <a:schemeClr val="bg1"/>
              </a:buClr>
              <a:buSzPct val="100000"/>
              <a:buFont typeface="Arial" panose="020B0604020202020204" pitchFamily="34" charset="0"/>
              <a:buChar char="•"/>
            </a:pPr>
            <a:r>
              <a:rPr lang="en" b="1" dirty="0">
                <a:solidFill>
                  <a:schemeClr val="bg1"/>
                </a:solidFill>
              </a:rPr>
              <a:t>Single Threaded</a:t>
            </a:r>
          </a:p>
          <a:p>
            <a:pPr marL="342900" indent="-342900">
              <a:buClr>
                <a:schemeClr val="bg1"/>
              </a:buClr>
              <a:buSzPct val="100000"/>
              <a:buFont typeface="Arial" panose="020B0604020202020204" pitchFamily="34" charset="0"/>
              <a:buChar char="•"/>
            </a:pPr>
            <a:r>
              <a:rPr lang="en" b="1" dirty="0">
                <a:solidFill>
                  <a:schemeClr val="bg1"/>
                </a:solidFill>
              </a:rPr>
              <a:t>Open-Source</a:t>
            </a:r>
          </a:p>
          <a:p>
            <a:pPr marL="342900" indent="-342900">
              <a:buClr>
                <a:schemeClr val="bg1"/>
              </a:buClr>
              <a:buSzPct val="100000"/>
              <a:buFont typeface="Arial" panose="020B0604020202020204" pitchFamily="34" charset="0"/>
              <a:buChar char="•"/>
            </a:pPr>
            <a:r>
              <a:rPr lang="en-IN" b="1" dirty="0">
                <a:solidFill>
                  <a:schemeClr val="bg1"/>
                </a:solidFill>
              </a:rPr>
              <a:t>Developed </a:t>
            </a:r>
            <a:r>
              <a:rPr lang="en" b="1" dirty="0">
                <a:solidFill>
                  <a:schemeClr val="bg1"/>
                </a:solidFill>
              </a:rPr>
              <a:t>by Google</a:t>
            </a: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 name="Google Shape;569;p50">
            <a:extLst>
              <a:ext uri="{FF2B5EF4-FFF2-40B4-BE49-F238E27FC236}">
                <a16:creationId xmlns:a16="http://schemas.microsoft.com/office/drawing/2014/main" id="{A9085664-4EEA-7B81-7EB2-2ECDE56D86E2}"/>
              </a:ext>
            </a:extLst>
          </p:cNvPr>
          <p:cNvSpPr/>
          <p:nvPr/>
        </p:nvSpPr>
        <p:spPr>
          <a:xfrm>
            <a:off x="5656403" y="2425612"/>
            <a:ext cx="853791" cy="734393"/>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2;p50">
            <a:extLst>
              <a:ext uri="{FF2B5EF4-FFF2-40B4-BE49-F238E27FC236}">
                <a16:creationId xmlns:a16="http://schemas.microsoft.com/office/drawing/2014/main" id="{9D62AC2A-4CDA-760F-2D4A-26459A655E14}"/>
              </a:ext>
            </a:extLst>
          </p:cNvPr>
          <p:cNvSpPr/>
          <p:nvPr/>
        </p:nvSpPr>
        <p:spPr>
          <a:xfrm>
            <a:off x="5193790" y="3649689"/>
            <a:ext cx="1009650" cy="1018280"/>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3;p50">
            <a:extLst>
              <a:ext uri="{FF2B5EF4-FFF2-40B4-BE49-F238E27FC236}">
                <a16:creationId xmlns:a16="http://schemas.microsoft.com/office/drawing/2014/main" id="{AD72ABA2-66CB-6235-8E12-7080D8D2AFBB}"/>
              </a:ext>
            </a:extLst>
          </p:cNvPr>
          <p:cNvSpPr/>
          <p:nvPr/>
        </p:nvSpPr>
        <p:spPr>
          <a:xfrm>
            <a:off x="6083299" y="1133415"/>
            <a:ext cx="980310" cy="976173"/>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p19">
            <a:extLst>
              <a:ext uri="{FF2B5EF4-FFF2-40B4-BE49-F238E27FC236}">
                <a16:creationId xmlns:a16="http://schemas.microsoft.com/office/drawing/2014/main" id="{DDDD8CA6-2C24-7304-19EC-745A87B04463}"/>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Prateek Kumar</a:t>
            </a:r>
            <a:endParaRPr lang="hi-IN" sz="1600" dirty="0">
              <a:solidFill>
                <a:schemeClr val="bg1"/>
              </a:solidFill>
            </a:endParaRPr>
          </a:p>
        </p:txBody>
      </p:sp>
    </p:spTree>
    <p:extLst>
      <p:ext uri="{BB962C8B-B14F-4D97-AF65-F5344CB8AC3E}">
        <p14:creationId xmlns:p14="http://schemas.microsoft.com/office/powerpoint/2010/main" val="19904343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12" dur="500"/>
                                        <p:tgtEl>
                                          <p:spTgt spid="78">
                                            <p:txEl>
                                              <p:pRg st="0" end="0"/>
                                            </p:txEl>
                                          </p:spTgt>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6" dur="500"/>
                                        <p:tgtEl>
                                          <p:spTgt spid="78">
                                            <p:txEl>
                                              <p:pRg st="1" end="1"/>
                                            </p:txEl>
                                          </p:spTgt>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20" dur="500"/>
                                        <p:tgtEl>
                                          <p:spTgt spid="78">
                                            <p:txEl>
                                              <p:pRg st="2" end="2"/>
                                            </p:txEl>
                                          </p:spTgt>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4" dur="500"/>
                                        <p:tgtEl>
                                          <p:spTgt spid="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i-IN" dirty="0"/>
              <a:t>2</a:t>
            </a:r>
            <a:r>
              <a:rPr lang="en" dirty="0"/>
              <a:t>.</a:t>
            </a:r>
            <a:endParaRPr dirty="0"/>
          </a:p>
          <a:p>
            <a:pPr marL="0" lvl="0" indent="0" algn="ctr" rtl="0">
              <a:spcBef>
                <a:spcPts val="0"/>
              </a:spcBef>
              <a:spcAft>
                <a:spcPts val="0"/>
              </a:spcAft>
              <a:buNone/>
            </a:pPr>
            <a:r>
              <a:rPr lang="en" dirty="0"/>
              <a:t>Why Flutter?</a:t>
            </a:r>
            <a:endParaRPr dirty="0"/>
          </a:p>
        </p:txBody>
      </p:sp>
      <p:sp>
        <p:nvSpPr>
          <p:cNvPr id="85" name="Google Shape;85;p19"/>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hi-IN" dirty="0"/>
              <a:t>आखिर यही क्यों?</a:t>
            </a:r>
            <a:endParaRPr dirty="0"/>
          </a:p>
        </p:txBody>
      </p:sp>
      <p:sp>
        <p:nvSpPr>
          <p:cNvPr id="4" name="Google Shape;85;p19">
            <a:extLst>
              <a:ext uri="{FF2B5EF4-FFF2-40B4-BE49-F238E27FC236}">
                <a16:creationId xmlns:a16="http://schemas.microsoft.com/office/drawing/2014/main" id="{1C540011-FC1C-F499-098C-9E5A3C22968E}"/>
              </a:ext>
            </a:extLst>
          </p:cNvPr>
          <p:cNvSpPr txBox="1">
            <a:spLocks/>
          </p:cNvSpPr>
          <p:nvPr/>
        </p:nvSpPr>
        <p:spPr>
          <a:xfrm>
            <a:off x="4779264" y="4783836"/>
            <a:ext cx="2249424" cy="3596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Akshit Saxena</a:t>
            </a:r>
            <a:endParaRPr lang="hi-IN" sz="1600" dirty="0">
              <a:solidFill>
                <a:schemeClr val="bg1"/>
              </a:solidFill>
            </a:endParaRPr>
          </a:p>
        </p:txBody>
      </p:sp>
    </p:spTree>
    <p:extLst>
      <p:ext uri="{BB962C8B-B14F-4D97-AF65-F5344CB8AC3E}">
        <p14:creationId xmlns:p14="http://schemas.microsoft.com/office/powerpoint/2010/main" val="30843680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0" end="0"/>
                                            </p:txEl>
                                          </p:spTgt>
                                        </p:tgtEl>
                                        <p:attrNameLst>
                                          <p:attrName>style.visibility</p:attrName>
                                        </p:attrNameLst>
                                      </p:cBhvr>
                                      <p:to>
                                        <p:strVal val="visible"/>
                                      </p:to>
                                    </p:set>
                                    <p:animEffect transition="in" filter="fade">
                                      <p:cBhvr>
                                        <p:cTn id="10"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8"/>
          <p:cNvSpPr txBox="1">
            <a:spLocks noGrp="1"/>
          </p:cNvSpPr>
          <p:nvPr>
            <p:ph type="ctrTitle" idx="4294967295"/>
          </p:nvPr>
        </p:nvSpPr>
        <p:spPr>
          <a:xfrm>
            <a:off x="1644300" y="1181510"/>
            <a:ext cx="5306700"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6"/>
                </a:solidFill>
              </a:rPr>
              <a:t>Reasons!</a:t>
            </a:r>
            <a:endParaRPr sz="6000" dirty="0">
              <a:solidFill>
                <a:schemeClr val="accent6"/>
              </a:solidFill>
            </a:endParaRPr>
          </a:p>
        </p:txBody>
      </p:sp>
      <p:sp>
        <p:nvSpPr>
          <p:cNvPr id="78" name="Google Shape;78;p18"/>
          <p:cNvSpPr txBox="1">
            <a:spLocks noGrp="1"/>
          </p:cNvSpPr>
          <p:nvPr>
            <p:ph type="subTitle" idx="4294967295"/>
          </p:nvPr>
        </p:nvSpPr>
        <p:spPr>
          <a:xfrm>
            <a:off x="1918700" y="1985505"/>
            <a:ext cx="5306700" cy="1857300"/>
          </a:xfrm>
          <a:prstGeom prst="rect">
            <a:avLst/>
          </a:prstGeom>
        </p:spPr>
        <p:txBody>
          <a:bodyPr spcFirstLastPara="1" wrap="square" lIns="0" tIns="0" rIns="0" bIns="0" anchor="t" anchorCtr="0">
            <a:noAutofit/>
          </a:bodyPr>
          <a:lstStyle/>
          <a:p>
            <a:pPr marL="342900" indent="-342900">
              <a:buClr>
                <a:schemeClr val="bg1"/>
              </a:buClr>
              <a:buSzPct val="100000"/>
              <a:buFont typeface="Arial" panose="020B0604020202020204" pitchFamily="34" charset="0"/>
              <a:buChar char="•"/>
            </a:pPr>
            <a:r>
              <a:rPr lang="en" b="1" dirty="0">
                <a:solidFill>
                  <a:schemeClr val="bg1"/>
                </a:solidFill>
              </a:rPr>
              <a:t>One for All / All for One</a:t>
            </a:r>
          </a:p>
          <a:p>
            <a:pPr marL="342900" indent="-342900">
              <a:buClr>
                <a:schemeClr val="bg1"/>
              </a:buClr>
              <a:buSzPct val="100000"/>
              <a:buFont typeface="Arial" panose="020B0604020202020204" pitchFamily="34" charset="0"/>
              <a:buChar char="•"/>
            </a:pPr>
            <a:r>
              <a:rPr lang="en" b="1" dirty="0">
                <a:solidFill>
                  <a:schemeClr val="bg1"/>
                </a:solidFill>
              </a:rPr>
              <a:t>Easy Learning Curve</a:t>
            </a:r>
          </a:p>
          <a:p>
            <a:pPr marL="342900" indent="-342900">
              <a:buClr>
                <a:schemeClr val="bg1"/>
              </a:buClr>
              <a:buSzPct val="100000"/>
              <a:buFont typeface="Arial" panose="020B0604020202020204" pitchFamily="34" charset="0"/>
              <a:buChar char="•"/>
            </a:pPr>
            <a:r>
              <a:rPr lang="en-IN" b="1" dirty="0">
                <a:solidFill>
                  <a:schemeClr val="bg1"/>
                </a:solidFill>
              </a:rPr>
              <a:t>Native Performance</a:t>
            </a:r>
          </a:p>
          <a:p>
            <a:pPr marL="342900" indent="-342900">
              <a:buClr>
                <a:schemeClr val="bg1"/>
              </a:buClr>
              <a:buSzPct val="100000"/>
              <a:buFont typeface="Arial" panose="020B0604020202020204" pitchFamily="34" charset="0"/>
              <a:buChar char="•"/>
            </a:pPr>
            <a:r>
              <a:rPr lang="en-IN" b="1" dirty="0">
                <a:solidFill>
                  <a:schemeClr val="bg1"/>
                </a:solidFill>
              </a:rPr>
              <a:t>Fast Development</a:t>
            </a:r>
            <a:endParaRPr lang="en" b="1" dirty="0">
              <a:solidFill>
                <a:schemeClr val="bg1"/>
              </a:solidFill>
            </a:endParaRPr>
          </a:p>
        </p:txBody>
      </p:sp>
      <p:sp>
        <p:nvSpPr>
          <p:cNvPr id="79" name="Google Shape;79;p1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5" name="Google Shape;598;p50">
            <a:extLst>
              <a:ext uri="{FF2B5EF4-FFF2-40B4-BE49-F238E27FC236}">
                <a16:creationId xmlns:a16="http://schemas.microsoft.com/office/drawing/2014/main" id="{8836DD20-4F18-9EB6-90E6-0DE4BB31B95D}"/>
              </a:ext>
            </a:extLst>
          </p:cNvPr>
          <p:cNvSpPr/>
          <p:nvPr/>
        </p:nvSpPr>
        <p:spPr>
          <a:xfrm>
            <a:off x="6277381" y="1048160"/>
            <a:ext cx="795400" cy="1332283"/>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01;p50">
            <a:extLst>
              <a:ext uri="{FF2B5EF4-FFF2-40B4-BE49-F238E27FC236}">
                <a16:creationId xmlns:a16="http://schemas.microsoft.com/office/drawing/2014/main" id="{7B2BF044-6EA2-8AC2-D427-4959EB572316}"/>
              </a:ext>
            </a:extLst>
          </p:cNvPr>
          <p:cNvSpPr/>
          <p:nvPr/>
        </p:nvSpPr>
        <p:spPr>
          <a:xfrm>
            <a:off x="5249522" y="2513105"/>
            <a:ext cx="1121798" cy="1060993"/>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1;p50">
            <a:extLst>
              <a:ext uri="{FF2B5EF4-FFF2-40B4-BE49-F238E27FC236}">
                <a16:creationId xmlns:a16="http://schemas.microsoft.com/office/drawing/2014/main" id="{DC285224-7474-985A-E8F6-7C5A6884FA34}"/>
              </a:ext>
            </a:extLst>
          </p:cNvPr>
          <p:cNvSpPr/>
          <p:nvPr/>
        </p:nvSpPr>
        <p:spPr>
          <a:xfrm>
            <a:off x="5988271" y="3749930"/>
            <a:ext cx="790482" cy="79765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p19">
            <a:extLst>
              <a:ext uri="{FF2B5EF4-FFF2-40B4-BE49-F238E27FC236}">
                <a16:creationId xmlns:a16="http://schemas.microsoft.com/office/drawing/2014/main" id="{0610B9F3-235C-2FD2-C90A-A4E74B2C1DFC}"/>
              </a:ext>
            </a:extLst>
          </p:cNvPr>
          <p:cNvSpPr txBox="1">
            <a:spLocks/>
          </p:cNvSpPr>
          <p:nvPr/>
        </p:nvSpPr>
        <p:spPr>
          <a:xfrm>
            <a:off x="6114288" y="4736592"/>
            <a:ext cx="2249424" cy="5768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chemeClr val="dk2"/>
              </a:buClr>
              <a:buSzPts val="2400"/>
              <a:buFont typeface="Patrick Hand"/>
              <a:buNone/>
              <a:defRPr sz="2400" b="0" i="0" u="none" strike="noStrike" cap="none">
                <a:solidFill>
                  <a:schemeClr val="dk2"/>
                </a:solidFill>
                <a:latin typeface="Patrick Hand"/>
                <a:ea typeface="Patrick Hand"/>
                <a:cs typeface="Patrick Hand"/>
                <a:sym typeface="Patrick Hand"/>
              </a:defRPr>
            </a:lvl1pPr>
            <a:lvl2pPr marL="914400" marR="0" lvl="1"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2pPr>
            <a:lvl3pPr marL="1371600" marR="0" lvl="2"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3pPr>
            <a:lvl4pPr marL="1828800" marR="0" lvl="3"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4pPr>
            <a:lvl5pPr marL="2286000" marR="0" lvl="4"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5pPr>
            <a:lvl6pPr marL="2743200" marR="0" lvl="5"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6pPr>
            <a:lvl7pPr marL="3200400" marR="0" lvl="6"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7pPr>
            <a:lvl8pPr marL="3657600" marR="0" lvl="7"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8pPr>
            <a:lvl9pPr marL="4114800" marR="0" lvl="8" indent="-381000" algn="ctr" rtl="0">
              <a:lnSpc>
                <a:spcPct val="100000"/>
              </a:lnSpc>
              <a:spcBef>
                <a:spcPts val="0"/>
              </a:spcBef>
              <a:spcAft>
                <a:spcPts val="0"/>
              </a:spcAft>
              <a:buClr>
                <a:schemeClr val="dk2"/>
              </a:buClr>
              <a:buSzPts val="3000"/>
              <a:buFont typeface="Patrick Hand"/>
              <a:buNone/>
              <a:defRPr sz="3000" b="0" i="0" u="none" strike="noStrike" cap="none">
                <a:solidFill>
                  <a:schemeClr val="dk2"/>
                </a:solidFill>
                <a:latin typeface="Patrick Hand"/>
                <a:ea typeface="Patrick Hand"/>
                <a:cs typeface="Patrick Hand"/>
                <a:sym typeface="Patrick Hand"/>
              </a:defRPr>
            </a:lvl9pPr>
          </a:lstStyle>
          <a:p>
            <a:pPr marL="0" indent="0"/>
            <a:r>
              <a:rPr lang="en-IN" sz="1600" dirty="0">
                <a:solidFill>
                  <a:schemeClr val="bg1"/>
                </a:solidFill>
              </a:rPr>
              <a:t>Speaker: Akshit Saxena</a:t>
            </a:r>
            <a:endParaRPr lang="hi-IN" sz="1600" dirty="0">
              <a:solidFill>
                <a:schemeClr val="bg1"/>
              </a:solidFill>
            </a:endParaRPr>
          </a:p>
        </p:txBody>
      </p:sp>
    </p:spTree>
    <p:extLst>
      <p:ext uri="{BB962C8B-B14F-4D97-AF65-F5344CB8AC3E}">
        <p14:creationId xmlns:p14="http://schemas.microsoft.com/office/powerpoint/2010/main" val="370249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8">
                                            <p:txEl>
                                              <p:pRg st="0" end="0"/>
                                            </p:txEl>
                                          </p:spTgt>
                                        </p:tgtEl>
                                        <p:attrNameLst>
                                          <p:attrName>style.visibility</p:attrName>
                                        </p:attrNameLst>
                                      </p:cBhvr>
                                      <p:to>
                                        <p:strVal val="visible"/>
                                      </p:to>
                                    </p:set>
                                    <p:animEffect transition="in" filter="randombar(horizontal)">
                                      <p:cBhvr>
                                        <p:cTn id="12" dur="500"/>
                                        <p:tgtEl>
                                          <p:spTgt spid="78">
                                            <p:txEl>
                                              <p:pRg st="0" end="0"/>
                                            </p:txEl>
                                          </p:spTgt>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78">
                                            <p:txEl>
                                              <p:pRg st="1" end="1"/>
                                            </p:txEl>
                                          </p:spTgt>
                                        </p:tgtEl>
                                        <p:attrNameLst>
                                          <p:attrName>style.visibility</p:attrName>
                                        </p:attrNameLst>
                                      </p:cBhvr>
                                      <p:to>
                                        <p:strVal val="visible"/>
                                      </p:to>
                                    </p:set>
                                    <p:animEffect transition="in" filter="randombar(horizontal)">
                                      <p:cBhvr>
                                        <p:cTn id="16" dur="500"/>
                                        <p:tgtEl>
                                          <p:spTgt spid="78">
                                            <p:txEl>
                                              <p:pRg st="1" end="1"/>
                                            </p:txEl>
                                          </p:spTgt>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78">
                                            <p:txEl>
                                              <p:pRg st="2" end="2"/>
                                            </p:txEl>
                                          </p:spTgt>
                                        </p:tgtEl>
                                        <p:attrNameLst>
                                          <p:attrName>style.visibility</p:attrName>
                                        </p:attrNameLst>
                                      </p:cBhvr>
                                      <p:to>
                                        <p:strVal val="visible"/>
                                      </p:to>
                                    </p:set>
                                    <p:animEffect transition="in" filter="randombar(horizontal)">
                                      <p:cBhvr>
                                        <p:cTn id="20" dur="500"/>
                                        <p:tgtEl>
                                          <p:spTgt spid="78">
                                            <p:txEl>
                                              <p:pRg st="2" end="2"/>
                                            </p:txEl>
                                          </p:spTgt>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8">
                                            <p:txEl>
                                              <p:pRg st="3" end="3"/>
                                            </p:txEl>
                                          </p:spTgt>
                                        </p:tgtEl>
                                        <p:attrNameLst>
                                          <p:attrName>style.visibility</p:attrName>
                                        </p:attrNameLst>
                                      </p:cBhvr>
                                      <p:to>
                                        <p:strVal val="visible"/>
                                      </p:to>
                                    </p:set>
                                    <p:animEffect transition="in" filter="randombar(horizontal)">
                                      <p:cBhvr>
                                        <p:cTn id="24" dur="500"/>
                                        <p:tgtEl>
                                          <p:spTgt spid="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uiExpand="1" build="p"/>
    </p:bldLst>
  </p:timing>
</p:sld>
</file>

<file path=ppt/theme/theme1.xml><?xml version="1.0" encoding="utf-8"?>
<a:theme xmlns:a="http://schemas.openxmlformats.org/drawingml/2006/main" name="Talbot template">
  <a:themeElements>
    <a:clrScheme name="Custom 347">
      <a:dk1>
        <a:srgbClr val="393B44"/>
      </a:dk1>
      <a:lt1>
        <a:srgbClr val="FFFFFF"/>
      </a:lt1>
      <a:dk2>
        <a:srgbClr val="98ADBE"/>
      </a:dk2>
      <a:lt2>
        <a:srgbClr val="CDD6DD"/>
      </a:lt2>
      <a:accent1>
        <a:srgbClr val="2768CF"/>
      </a:accent1>
      <a:accent2>
        <a:srgbClr val="39B5D8"/>
      </a:accent2>
      <a:accent3>
        <a:srgbClr val="F16A39"/>
      </a:accent3>
      <a:accent4>
        <a:srgbClr val="DA2323"/>
      </a:accent4>
      <a:accent5>
        <a:srgbClr val="FFE599"/>
      </a:accent5>
      <a:accent6>
        <a:srgbClr val="FFD451"/>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TotalTime>
  <Words>656</Words>
  <Application>Microsoft Office PowerPoint</Application>
  <PresentationFormat>On-screen Show (16:9)</PresentationFormat>
  <Paragraphs>158</Paragraphs>
  <Slides>25</Slides>
  <Notes>25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Wingdings</vt:lpstr>
      <vt:lpstr>Patrick Hand</vt:lpstr>
      <vt:lpstr>Patrick Hand SC</vt:lpstr>
      <vt:lpstr>Talbot template</vt:lpstr>
      <vt:lpstr>Hybrid Mobile App Development with Flutter</vt:lpstr>
      <vt:lpstr>GLA University</vt:lpstr>
      <vt:lpstr>1. What is Flutter?</vt:lpstr>
      <vt:lpstr>फ्लटर!</vt:lpstr>
      <vt:lpstr>PowerPoint Presentation</vt:lpstr>
      <vt:lpstr>2. Dart?</vt:lpstr>
      <vt:lpstr>डार्ट!</vt:lpstr>
      <vt:lpstr>2. Why Flutter?</vt:lpstr>
      <vt:lpstr>Reasons!</vt:lpstr>
      <vt:lpstr>WIDGETS के प्रकार</vt:lpstr>
      <vt:lpstr>Code Editors For फ्लटर</vt:lpstr>
      <vt:lpstr>Pubspec.yaml</vt:lpstr>
      <vt:lpstr>Problem Statement</vt:lpstr>
      <vt:lpstr>Our App is आसान</vt:lpstr>
      <vt:lpstr>PowerPoint Presentation</vt:lpstr>
      <vt:lpstr>PowerPoint Presentation</vt:lpstr>
      <vt:lpstr>PowerPoint Presentation</vt:lpstr>
      <vt:lpstr>PowerPoint Presentation</vt:lpstr>
      <vt:lpstr>Firebase</vt:lpstr>
      <vt:lpstr>PowerPoint Presentation</vt:lpstr>
      <vt:lpstr>PowerPoint Presentation</vt:lpstr>
      <vt:lpstr>PowerPoint Presentation</vt:lpstr>
      <vt:lpstr>Conclusion</vt:lpstr>
      <vt:lpstr>References</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Mobile App Development with Flutter</dc:title>
  <dc:creator>Himanshu Sharma</dc:creator>
  <cp:lastModifiedBy>Himanshu Sharma</cp:lastModifiedBy>
  <cp:revision>89</cp:revision>
  <dcterms:modified xsi:type="dcterms:W3CDTF">2022-07-21T19:47:29Z</dcterms:modified>
</cp:coreProperties>
</file>